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tags/tag2.xml" ContentType="application/vnd.openxmlformats-officedocument.presentationml.tags+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777" r:id="rId2"/>
    <p:sldMasterId id="2147483803" r:id="rId3"/>
    <p:sldMasterId id="2147483881" r:id="rId4"/>
    <p:sldMasterId id="2147483891" r:id="rId5"/>
    <p:sldMasterId id="2147483902" r:id="rId6"/>
  </p:sldMasterIdLst>
  <p:notesMasterIdLst>
    <p:notesMasterId r:id="rId23"/>
  </p:notesMasterIdLst>
  <p:handoutMasterIdLst>
    <p:handoutMasterId r:id="rId24"/>
  </p:handoutMasterIdLst>
  <p:sldIdLst>
    <p:sldId id="380" r:id="rId7"/>
    <p:sldId id="487" r:id="rId8"/>
    <p:sldId id="466" r:id="rId9"/>
    <p:sldId id="437" r:id="rId10"/>
    <p:sldId id="473" r:id="rId11"/>
    <p:sldId id="474" r:id="rId12"/>
    <p:sldId id="475" r:id="rId13"/>
    <p:sldId id="483" r:id="rId14"/>
    <p:sldId id="484" r:id="rId15"/>
    <p:sldId id="477" r:id="rId16"/>
    <p:sldId id="485" r:id="rId17"/>
    <p:sldId id="478" r:id="rId18"/>
    <p:sldId id="479" r:id="rId19"/>
    <p:sldId id="481" r:id="rId20"/>
    <p:sldId id="457" r:id="rId21"/>
    <p:sldId id="397" r:id="rId22"/>
  </p:sldIdLst>
  <p:sldSz cx="9144000" cy="6858000" type="screen4x3"/>
  <p:notesSz cx="6858000" cy="92964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576" userDrawn="1">
          <p15:clr>
            <a:srgbClr val="A4A3A4"/>
          </p15:clr>
        </p15:guide>
        <p15:guide id="2" pos="31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omplus" initials="rs" lastIdx="7" clrIdx="0">
    <p:extLst/>
  </p:cmAuthor>
  <p:cmAuthor id="2" name="Fuller, Peter" initials="pf" lastIdx="13" clrIdx="1"/>
  <p:cmAuthor id="3" name="Hendrick, Dan" initials="HD"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3090B"/>
    <a:srgbClr val="510709"/>
    <a:srgbClr val="595959"/>
    <a:srgbClr val="4946C2"/>
    <a:srgbClr val="FFFFFF"/>
    <a:srgbClr val="D9F4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2578" autoAdjust="0"/>
    <p:restoredTop sz="99290" autoAdjust="0"/>
  </p:normalViewPr>
  <p:slideViewPr>
    <p:cSldViewPr snapToGrid="0" showGuides="1">
      <p:cViewPr>
        <p:scale>
          <a:sx n="78" d="100"/>
          <a:sy n="78" d="100"/>
        </p:scale>
        <p:origin x="-1782" y="72"/>
      </p:cViewPr>
      <p:guideLst>
        <p:guide orient="horz" pos="576"/>
        <p:guide pos="312"/>
      </p:guideLst>
    </p:cSldViewPr>
  </p:slideViewPr>
  <p:outlineViewPr>
    <p:cViewPr>
      <p:scale>
        <a:sx n="33" d="100"/>
        <a:sy n="33" d="100"/>
      </p:scale>
      <p:origin x="0" y="9714"/>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5" d="100"/>
          <a:sy n="55" d="100"/>
        </p:scale>
        <p:origin x="-2856" y="-90"/>
      </p:cViewPr>
      <p:guideLst>
        <p:guide orient="horz" pos="2928"/>
        <p:guide pos="2160"/>
      </p:guideLst>
    </p:cSldViewPr>
  </p:notes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bmarrs1\AppData\Local\Microsoft\Windows\Temporary%20Internet%20Files\Content.Outlook\VML8Z9XO\Carbon%20Emissions%20Graph.xlsx"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604716077157019"/>
          <c:y val="5.1400554097404488E-2"/>
          <c:w val="0.78485231012790058"/>
          <c:h val="0.77706401283172932"/>
        </c:manualLayout>
      </c:layout>
      <c:barChart>
        <c:barDir val="col"/>
        <c:grouping val="clustered"/>
        <c:varyColors val="0"/>
        <c:ser>
          <c:idx val="0"/>
          <c:order val="0"/>
          <c:tx>
            <c:strRef>
              <c:f>'Carbon Emissions'!$B$6</c:f>
              <c:strCache>
                <c:ptCount val="1"/>
                <c:pt idx="0">
                  <c:v>No Wheeling Charge</c:v>
                </c:pt>
              </c:strCache>
            </c:strRef>
          </c:tx>
          <c:spPr>
            <a:solidFill>
              <a:srgbClr val="00AEEF"/>
            </a:solidFill>
          </c:spPr>
          <c:invertIfNegative val="0"/>
          <c:dLbls>
            <c:numFmt formatCode="#,##0" sourceLinked="0"/>
            <c:txPr>
              <a:bodyPr/>
              <a:lstStyle/>
              <a:p>
                <a:pPr>
                  <a:defRPr sz="800"/>
                </a:pPr>
                <a:endParaRPr lang="en-US"/>
              </a:p>
            </c:txPr>
            <c:showLegendKey val="0"/>
            <c:showVal val="1"/>
            <c:showCatName val="0"/>
            <c:showSerName val="0"/>
            <c:showPercent val="0"/>
            <c:showBubbleSize val="0"/>
            <c:showLeaderLines val="0"/>
          </c:dLbls>
          <c:cat>
            <c:numRef>
              <c:f>'Carbon Emissions'!$C$5:$H$5</c:f>
              <c:numCache>
                <c:formatCode>"$"#,##0_);[Red]\("$"#,##0\)</c:formatCode>
                <c:ptCount val="6"/>
                <c:pt idx="0">
                  <c:v>0</c:v>
                </c:pt>
                <c:pt idx="1">
                  <c:v>10</c:v>
                </c:pt>
                <c:pt idx="2">
                  <c:v>20</c:v>
                </c:pt>
                <c:pt idx="3">
                  <c:v>30</c:v>
                </c:pt>
                <c:pt idx="4">
                  <c:v>40</c:v>
                </c:pt>
                <c:pt idx="5">
                  <c:v>50</c:v>
                </c:pt>
              </c:numCache>
            </c:numRef>
          </c:cat>
          <c:val>
            <c:numRef>
              <c:f>'Carbon Emissions'!$C$6:$H$6</c:f>
              <c:numCache>
                <c:formatCode>_(* #,##0.00_);_(* \(#,##0.00\);_(* "-"??_);_(@_)</c:formatCode>
                <c:ptCount val="6"/>
                <c:pt idx="0">
                  <c:v>32.841669623999302</c:v>
                </c:pt>
                <c:pt idx="1">
                  <c:v>31.207843086242899</c:v>
                </c:pt>
                <c:pt idx="2">
                  <c:v>29.608919539424999</c:v>
                </c:pt>
                <c:pt idx="3">
                  <c:v>28.043195196583003</c:v>
                </c:pt>
                <c:pt idx="4">
                  <c:v>26.729906270069002</c:v>
                </c:pt>
                <c:pt idx="5">
                  <c:v>25.722799560167005</c:v>
                </c:pt>
              </c:numCache>
            </c:numRef>
          </c:val>
        </c:ser>
        <c:dLbls>
          <c:showLegendKey val="0"/>
          <c:showVal val="0"/>
          <c:showCatName val="0"/>
          <c:showSerName val="0"/>
          <c:showPercent val="0"/>
          <c:showBubbleSize val="0"/>
        </c:dLbls>
        <c:gapWidth val="150"/>
        <c:axId val="66825216"/>
        <c:axId val="108657664"/>
      </c:barChart>
      <c:catAx>
        <c:axId val="66825216"/>
        <c:scaling>
          <c:orientation val="minMax"/>
        </c:scaling>
        <c:delete val="0"/>
        <c:axPos val="b"/>
        <c:title>
          <c:tx>
            <c:rich>
              <a:bodyPr/>
              <a:lstStyle/>
              <a:p>
                <a:pPr>
                  <a:defRPr/>
                </a:pPr>
                <a:r>
                  <a:rPr lang="en-US" dirty="0" smtClean="0"/>
                  <a:t>CO2</a:t>
                </a:r>
                <a:r>
                  <a:rPr lang="en-US" baseline="0" dirty="0" smtClean="0"/>
                  <a:t> price ($/ton)</a:t>
                </a:r>
                <a:endParaRPr lang="en-US" dirty="0"/>
              </a:p>
            </c:rich>
          </c:tx>
          <c:layout/>
          <c:overlay val="0"/>
        </c:title>
        <c:numFmt formatCode="&quot;$&quot;#,##0_);[Red]\(&quot;$&quot;#,##0\)" sourceLinked="1"/>
        <c:majorTickMark val="out"/>
        <c:minorTickMark val="none"/>
        <c:tickLblPos val="nextTo"/>
        <c:txPr>
          <a:bodyPr/>
          <a:lstStyle/>
          <a:p>
            <a:pPr>
              <a:defRPr sz="900"/>
            </a:pPr>
            <a:endParaRPr lang="en-US"/>
          </a:p>
        </c:txPr>
        <c:crossAx val="108657664"/>
        <c:crosses val="autoZero"/>
        <c:auto val="1"/>
        <c:lblAlgn val="ctr"/>
        <c:lblOffset val="100"/>
        <c:noMultiLvlLbl val="0"/>
      </c:catAx>
      <c:valAx>
        <c:axId val="108657664"/>
        <c:scaling>
          <c:orientation val="minMax"/>
        </c:scaling>
        <c:delete val="0"/>
        <c:axPos val="l"/>
        <c:majorGridlines>
          <c:spPr>
            <a:ln>
              <a:noFill/>
            </a:ln>
          </c:spPr>
        </c:majorGridlines>
        <c:title>
          <c:tx>
            <c:rich>
              <a:bodyPr rot="-5400000" vert="horz"/>
              <a:lstStyle/>
              <a:p>
                <a:pPr>
                  <a:defRPr b="0"/>
                </a:pPr>
                <a:r>
                  <a:rPr lang="en-US" b="1" dirty="0" smtClean="0"/>
                  <a:t>CO2 Emissions</a:t>
                </a:r>
                <a:endParaRPr lang="en-US" b="1" dirty="0"/>
              </a:p>
              <a:p>
                <a:pPr>
                  <a:defRPr b="0"/>
                </a:pPr>
                <a:r>
                  <a:rPr lang="en-US" b="1" dirty="0"/>
                  <a:t>(mn tons)</a:t>
                </a:r>
              </a:p>
            </c:rich>
          </c:tx>
          <c:layout/>
          <c:overlay val="0"/>
        </c:title>
        <c:numFmt formatCode="#,##0" sourceLinked="0"/>
        <c:majorTickMark val="out"/>
        <c:minorTickMark val="none"/>
        <c:tickLblPos val="nextTo"/>
        <c:crossAx val="66825216"/>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315517547076894"/>
          <c:y val="0.16334046843767777"/>
          <c:w val="0.82884371941467005"/>
          <c:h val="0.56710899918268032"/>
        </c:manualLayout>
      </c:layout>
      <c:barChart>
        <c:barDir val="col"/>
        <c:grouping val="stacked"/>
        <c:varyColors val="0"/>
        <c:ser>
          <c:idx val="1"/>
          <c:order val="0"/>
          <c:tx>
            <c:strRef>
              <c:f>'No-Low carbon chart (2)'!$AF$21</c:f>
              <c:strCache>
                <c:ptCount val="1"/>
                <c:pt idx="0">
                  <c:v>Dispatch cost ($/MWh)</c:v>
                </c:pt>
              </c:strCache>
            </c:strRef>
          </c:tx>
          <c:spPr>
            <a:pattFill prst="pct50">
              <a:fgClr>
                <a:schemeClr val="bg1">
                  <a:lumMod val="65000"/>
                </a:schemeClr>
              </a:fgClr>
              <a:bgClr>
                <a:schemeClr val="bg1"/>
              </a:bgClr>
            </a:pattFill>
          </c:spPr>
          <c:invertIfNegative val="0"/>
          <c:dPt>
            <c:idx val="6"/>
            <c:invertIfNegative val="0"/>
            <c:bubble3D val="0"/>
            <c:spPr>
              <a:pattFill prst="pct50">
                <a:fgClr>
                  <a:srgbClr val="FFC000"/>
                </a:fgClr>
                <a:bgClr>
                  <a:schemeClr val="bg1"/>
                </a:bgClr>
              </a:pattFill>
            </c:spPr>
          </c:dPt>
          <c:cat>
            <c:strRef>
              <c:f>'No-Low carbon chart (2)'!$AP$35:$AV$35</c:f>
              <c:strCache>
                <c:ptCount val="7"/>
                <c:pt idx="0">
                  <c:v>Coal 
(HR 10)
@ $1.50/
mmBTU fuel</c:v>
                </c:pt>
                <c:pt idx="1">
                  <c:v>NG 
(HR 7)
@ $4.00/
mmBTU fuel</c:v>
                </c:pt>
                <c:pt idx="2">
                  <c:v>Coal 
(HR 10)
@ $1.50/
mmBTU fuel</c:v>
                </c:pt>
                <c:pt idx="3">
                  <c:v>NG 
(HR 7)
@ $2.50/
mmBTU fuel</c:v>
                </c:pt>
                <c:pt idx="4">
                  <c:v>NG 
(HR 7)
@ $2.50/
mmBTU fuel</c:v>
                </c:pt>
                <c:pt idx="5">
                  <c:v>NG 
(HR 7)
@ $4.00/
mmBTU fuel</c:v>
                </c:pt>
                <c:pt idx="6">
                  <c:v>Utility-scale
PV PPA</c:v>
                </c:pt>
              </c:strCache>
            </c:strRef>
          </c:cat>
          <c:val>
            <c:numRef>
              <c:f>'No-Low carbon chart (2)'!$AP$28:$AV$28</c:f>
              <c:numCache>
                <c:formatCode>_("$"* #,##0.00_);_("$"* \(#,##0.00\);_("$"* "-"??_);_(@_)</c:formatCode>
                <c:ptCount val="7"/>
                <c:pt idx="0">
                  <c:v>15</c:v>
                </c:pt>
                <c:pt idx="1">
                  <c:v>28</c:v>
                </c:pt>
                <c:pt idx="2">
                  <c:v>15</c:v>
                </c:pt>
                <c:pt idx="3">
                  <c:v>17.5</c:v>
                </c:pt>
                <c:pt idx="4">
                  <c:v>17.5</c:v>
                </c:pt>
                <c:pt idx="5">
                  <c:v>28</c:v>
                </c:pt>
                <c:pt idx="6" formatCode="&quot;$&quot;#,##0_);[Red]\(&quot;$&quot;#,##0\)">
                  <c:v>50</c:v>
                </c:pt>
              </c:numCache>
            </c:numRef>
          </c:val>
        </c:ser>
        <c:ser>
          <c:idx val="0"/>
          <c:order val="1"/>
          <c:tx>
            <c:strRef>
              <c:f>'No-Low carbon chart (2)'!$AF$22</c:f>
              <c:strCache>
                <c:ptCount val="1"/>
                <c:pt idx="0">
                  <c:v>CO2 adder to dispatch cost ($/MWh)</c:v>
                </c:pt>
              </c:strCache>
            </c:strRef>
          </c:tx>
          <c:spPr>
            <a:solidFill>
              <a:srgbClr val="25C6FF"/>
            </a:solidFill>
          </c:spPr>
          <c:invertIfNegative val="0"/>
          <c:cat>
            <c:strRef>
              <c:f>'No-Low carbon chart (2)'!$AP$35:$AV$35</c:f>
              <c:strCache>
                <c:ptCount val="7"/>
                <c:pt idx="0">
                  <c:v>Coal 
(HR 10)
@ $1.50/
mmBTU fuel</c:v>
                </c:pt>
                <c:pt idx="1">
                  <c:v>NG 
(HR 7)
@ $4.00/
mmBTU fuel</c:v>
                </c:pt>
                <c:pt idx="2">
                  <c:v>Coal 
(HR 10)
@ $1.50/
mmBTU fuel</c:v>
                </c:pt>
                <c:pt idx="3">
                  <c:v>NG 
(HR 7)
@ $2.50/
mmBTU fuel</c:v>
                </c:pt>
                <c:pt idx="4">
                  <c:v>NG 
(HR 7)
@ $2.50/
mmBTU fuel</c:v>
                </c:pt>
                <c:pt idx="5">
                  <c:v>NG 
(HR 7)
@ $4.00/
mmBTU fuel</c:v>
                </c:pt>
                <c:pt idx="6">
                  <c:v>Utility-scale
PV PPA</c:v>
                </c:pt>
              </c:strCache>
            </c:strRef>
          </c:cat>
          <c:val>
            <c:numRef>
              <c:f>'No-Low carbon chart (2)'!$AP$27:$AV$27</c:f>
              <c:numCache>
                <c:formatCode>_("$"* #,##0.00_);_("$"* \(#,##0.00\);_("$"* "-"??_);_(@_)</c:formatCode>
                <c:ptCount val="7"/>
                <c:pt idx="0">
                  <c:v>21.041557780589358</c:v>
                </c:pt>
                <c:pt idx="1">
                  <c:v>8.0415472805892136</c:v>
                </c:pt>
                <c:pt idx="2">
                  <c:v>4.0464331559497762</c:v>
                </c:pt>
                <c:pt idx="3">
                  <c:v>1.5464436559602737</c:v>
                </c:pt>
                <c:pt idx="4">
                  <c:v>32.499999999999993</c:v>
                </c:pt>
                <c:pt idx="5">
                  <c:v>22.000000000000014</c:v>
                </c:pt>
                <c:pt idx="6" formatCode="General">
                  <c:v>0</c:v>
                </c:pt>
              </c:numCache>
            </c:numRef>
          </c:val>
        </c:ser>
        <c:dLbls>
          <c:showLegendKey val="0"/>
          <c:showVal val="0"/>
          <c:showCatName val="0"/>
          <c:showSerName val="0"/>
          <c:showPercent val="0"/>
          <c:showBubbleSize val="0"/>
        </c:dLbls>
        <c:gapWidth val="150"/>
        <c:overlap val="100"/>
        <c:axId val="108380928"/>
        <c:axId val="108382464"/>
      </c:barChart>
      <c:catAx>
        <c:axId val="108380928"/>
        <c:scaling>
          <c:orientation val="minMax"/>
        </c:scaling>
        <c:delete val="0"/>
        <c:axPos val="b"/>
        <c:majorTickMark val="out"/>
        <c:minorTickMark val="none"/>
        <c:tickLblPos val="nextTo"/>
        <c:txPr>
          <a:bodyPr/>
          <a:lstStyle/>
          <a:p>
            <a:pPr>
              <a:defRPr sz="600"/>
            </a:pPr>
            <a:endParaRPr lang="en-US"/>
          </a:p>
        </c:txPr>
        <c:crossAx val="108382464"/>
        <c:crosses val="autoZero"/>
        <c:auto val="1"/>
        <c:lblAlgn val="ctr"/>
        <c:lblOffset val="100"/>
        <c:noMultiLvlLbl val="0"/>
      </c:catAx>
      <c:valAx>
        <c:axId val="108382464"/>
        <c:scaling>
          <c:orientation val="minMax"/>
        </c:scaling>
        <c:delete val="0"/>
        <c:axPos val="l"/>
        <c:title>
          <c:tx>
            <c:rich>
              <a:bodyPr rot="-5400000" vert="horz"/>
              <a:lstStyle/>
              <a:p>
                <a:pPr>
                  <a:defRPr sz="800"/>
                </a:pPr>
                <a:r>
                  <a:rPr lang="en-US" sz="800" dirty="0"/>
                  <a:t>$/MWh</a:t>
                </a:r>
              </a:p>
            </c:rich>
          </c:tx>
          <c:layout/>
          <c:overlay val="0"/>
        </c:title>
        <c:numFmt formatCode="_(&quot;$&quot;* #,##0_);_(&quot;$&quot;* \(#,##0\);_(&quot;$&quot;* &quot;-&quot;_);_(@_)" sourceLinked="0"/>
        <c:majorTickMark val="out"/>
        <c:minorTickMark val="none"/>
        <c:tickLblPos val="nextTo"/>
        <c:txPr>
          <a:bodyPr/>
          <a:lstStyle/>
          <a:p>
            <a:pPr>
              <a:defRPr sz="800"/>
            </a:pPr>
            <a:endParaRPr lang="en-US"/>
          </a:p>
        </c:txPr>
        <c:crossAx val="108380928"/>
        <c:crosses val="autoZero"/>
        <c:crossBetween val="between"/>
      </c:valAx>
    </c:plotArea>
    <c:legend>
      <c:legendPos val="b"/>
      <c:layout>
        <c:manualLayout>
          <c:xMode val="edge"/>
          <c:yMode val="edge"/>
          <c:x val="9.408176517393628E-2"/>
          <c:y val="0.88038312278183506"/>
          <c:w val="0.85822444468452053"/>
          <c:h val="4.9620418127271901E-2"/>
        </c:manualLayout>
      </c:layout>
      <c:overlay val="0"/>
      <c:txPr>
        <a:bodyPr/>
        <a:lstStyle/>
        <a:p>
          <a:pPr>
            <a:defRPr sz="800"/>
          </a:pPr>
          <a:endParaRPr lang="en-US"/>
        </a:p>
      </c:txPr>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4E3DC3DC-6014-4F73-9C76-D9AFA04C1F2D}" type="datetimeFigureOut">
              <a:rPr lang="en-US" smtClean="0"/>
              <a:t>9/25/2017</a:t>
            </a:fld>
            <a:endParaRPr lang="en-US" dirty="0"/>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63D3B21F-F706-4FC2-B5AB-2ADC5778C56F}" type="slidenum">
              <a:rPr lang="en-US" smtClean="0"/>
              <a:t>‹#›</a:t>
            </a:fld>
            <a:endParaRPr lang="en-US" dirty="0"/>
          </a:p>
        </p:txBody>
      </p:sp>
    </p:spTree>
    <p:extLst>
      <p:ext uri="{BB962C8B-B14F-4D97-AF65-F5344CB8AC3E}">
        <p14:creationId xmlns:p14="http://schemas.microsoft.com/office/powerpoint/2010/main" val="197343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940D735E-3DCF-4559-AF8E-5010BFAB6A7F}" type="datetimeFigureOut">
              <a:rPr lang="en-US" smtClean="0"/>
              <a:pPr/>
              <a:t>9/25/2017</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534906BE-8267-4DF8-B9F4-6291D937DD6A}" type="slidenum">
              <a:rPr lang="en-US" smtClean="0"/>
              <a:pPr/>
              <a:t>‹#›</a:t>
            </a:fld>
            <a:endParaRPr lang="en-US" dirty="0"/>
          </a:p>
        </p:txBody>
      </p:sp>
    </p:spTree>
    <p:extLst>
      <p:ext uri="{BB962C8B-B14F-4D97-AF65-F5344CB8AC3E}">
        <p14:creationId xmlns:p14="http://schemas.microsoft.com/office/powerpoint/2010/main" val="1064464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4906BE-8267-4DF8-B9F4-6291D937DD6A}" type="slidenum">
              <a:rPr lang="en-US" smtClean="0"/>
              <a:pPr/>
              <a:t>8</a:t>
            </a:fld>
            <a:endParaRPr lang="en-US" dirty="0"/>
          </a:p>
        </p:txBody>
      </p:sp>
    </p:spTree>
    <p:extLst>
      <p:ext uri="{BB962C8B-B14F-4D97-AF65-F5344CB8AC3E}">
        <p14:creationId xmlns:p14="http://schemas.microsoft.com/office/powerpoint/2010/main" val="2261252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narrative to this chart is that when gas was more expensive than coal, it would have taken a high carbon (RGGI) price to cause a shift.  in the environment we have with gas very competitive with coal, a very small carbon adder makes gas more attractive - which has contributed to the virtual elimination of coal in NE and NY, and the large number of coal retirements and conversions in PJM and nationwide.  But, to enable investment in renewables - and not just the transition from coal to gas - it would require very high carbon prices.  And that is before considering the durability/certainty of such revenues on renewable investors.</a:t>
            </a:r>
          </a:p>
        </p:txBody>
      </p:sp>
      <p:sp>
        <p:nvSpPr>
          <p:cNvPr id="4" name="Slide Number Placeholder 3"/>
          <p:cNvSpPr>
            <a:spLocks noGrp="1"/>
          </p:cNvSpPr>
          <p:nvPr>
            <p:ph type="sldNum" sz="quarter" idx="10"/>
          </p:nvPr>
        </p:nvSpPr>
        <p:spPr/>
        <p:txBody>
          <a:bodyPr/>
          <a:lstStyle/>
          <a:p>
            <a:fld id="{534906BE-8267-4DF8-B9F4-6291D937DD6A}" type="slidenum">
              <a:rPr lang="en-US" smtClean="0"/>
              <a:pPr/>
              <a:t>9</a:t>
            </a:fld>
            <a:endParaRPr lang="en-US" dirty="0"/>
          </a:p>
        </p:txBody>
      </p:sp>
    </p:spTree>
    <p:extLst>
      <p:ext uri="{BB962C8B-B14F-4D97-AF65-F5344CB8AC3E}">
        <p14:creationId xmlns:p14="http://schemas.microsoft.com/office/powerpoint/2010/main" val="25051553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5.xml"/><Relationship Id="rId1" Type="http://schemas.openxmlformats.org/officeDocument/2006/relationships/tags" Target="../tags/tag2.xml"/><Relationship Id="rId4"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rgbClr val="D2D2D2"/>
            </a:solidFill>
            <a:round/>
            <a:headEnd/>
            <a:tailEnd/>
          </a:ln>
          <a:effectLst/>
          <a:extLst/>
        </p:spPr>
        <p:txBody>
          <a:bodyPr/>
          <a:lstStyle/>
          <a:p>
            <a:pPr fontAlgn="base">
              <a:spcBef>
                <a:spcPct val="0"/>
              </a:spcBef>
              <a:spcAft>
                <a:spcPct val="0"/>
              </a:spcAft>
              <a:defRPr/>
            </a:pPr>
            <a:endParaRPr lang="en-US" sz="2000" dirty="0">
              <a:solidFill>
                <a:srgbClr val="000000"/>
              </a:solidFill>
              <a:ea typeface="ＭＳ Ｐゴシック" charset="0"/>
              <a:cs typeface="Arial" charset="0"/>
            </a:endParaRPr>
          </a:p>
        </p:txBody>
      </p:sp>
      <p:sp>
        <p:nvSpPr>
          <p:cNvPr id="3"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16"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18" name="Text Placeholder 17"/>
          <p:cNvSpPr>
            <a:spLocks noGrp="1"/>
          </p:cNvSpPr>
          <p:nvPr>
            <p:ph type="body" sz="quarter" idx="14"/>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
        <p:nvSpPr>
          <p:cNvPr id="10" name="Footer Placeholder 9"/>
          <p:cNvSpPr>
            <a:spLocks noGrp="1"/>
          </p:cNvSpPr>
          <p:nvPr>
            <p:ph type="ftr" sz="quarter" idx="11"/>
          </p:nvPr>
        </p:nvSpPr>
        <p:spPr>
          <a:xfrm>
            <a:off x="367419" y="6635380"/>
            <a:ext cx="1980670" cy="138499"/>
          </a:xfrm>
        </p:spPr>
        <p:txBody>
          <a:bodyPr/>
          <a:lstStyle>
            <a:lvl1pPr>
              <a:defRPr/>
            </a:lvl1pPr>
          </a:lstStyle>
          <a:p>
            <a:pPr>
              <a:defRPr/>
            </a:pPr>
            <a:r>
              <a:rPr lang="en-US" dirty="0">
                <a:solidFill>
                  <a:srgbClr val="FFFFFF">
                    <a:lumMod val="50000"/>
                  </a:srgbClr>
                </a:solidFill>
              </a:rPr>
              <a:t>© 2015 NRG Energy, Inc. </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4148488"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12"/>
          <p:cNvSpPr>
            <a:spLocks noGrp="1"/>
          </p:cNvSpPr>
          <p:nvPr>
            <p:ph sz="quarter" idx="13" hasCustomPrompt="1"/>
          </p:nvPr>
        </p:nvSpPr>
        <p:spPr>
          <a:xfrm>
            <a:off x="4659313" y="1366838"/>
            <a:ext cx="4119562" cy="4956175"/>
          </a:xfrm>
          <a:prstGeom prst="rect">
            <a:avLst/>
          </a:prstGeom>
        </p:spPr>
        <p:txBody>
          <a:bodyPr/>
          <a:lstStyle>
            <a:lvl1pPr marL="0" indent="0" algn="l" rtl="0" eaLnBrk="1" fontAlgn="base" hangingPunct="1">
              <a:lnSpc>
                <a:spcPct val="110000"/>
              </a:lnSpc>
              <a:spcBef>
                <a:spcPct val="60000"/>
              </a:spcBef>
              <a:spcAft>
                <a:spcPct val="0"/>
              </a:spcAft>
              <a:buNone/>
              <a:defRPr lang="en-US" sz="2600" dirty="0" smtClean="0">
                <a:solidFill>
                  <a:schemeClr val="tx1"/>
                </a:solidFill>
                <a:latin typeface="+mn-lt"/>
                <a:ea typeface="ＭＳ Ｐゴシック" charset="0"/>
                <a:cs typeface="ＭＳ Ｐゴシック" charset="0"/>
              </a:defRPr>
            </a:lvl1pPr>
            <a:lvl2pPr>
              <a:defRPr lang="en-US" sz="1800" dirty="0" smtClean="0">
                <a:solidFill>
                  <a:schemeClr val="tx1"/>
                </a:solidFill>
                <a:latin typeface="+mn-lt"/>
                <a:ea typeface="ＭＳ Ｐゴシック" charset="0"/>
                <a:cs typeface="ＭＳ Ｐゴシック"/>
              </a:defRPr>
            </a:lvl2pPr>
            <a:lvl3pPr marL="548640" indent="182880" algn="l" rtl="0" eaLnBrk="1" fontAlgn="base" hangingPunct="1">
              <a:lnSpc>
                <a:spcPct val="110000"/>
              </a:lnSpc>
              <a:spcBef>
                <a:spcPts val="600"/>
              </a:spcBef>
              <a:spcAft>
                <a:spcPct val="0"/>
              </a:spcAft>
              <a:buFont typeface="Verdana" pitchFamily="34" charset="0"/>
              <a:buChar char="—"/>
              <a:defRPr lang="en-US" sz="1400" dirty="0" smtClean="0">
                <a:solidFill>
                  <a:schemeClr val="tx1"/>
                </a:solidFill>
                <a:latin typeface="+mn-lt"/>
                <a:ea typeface="ＭＳ Ｐゴシック" charset="0"/>
                <a:cs typeface="ＭＳ Ｐゴシック"/>
              </a:defRPr>
            </a:lvl3pPr>
          </a:lstStyle>
          <a:p>
            <a:pPr lvl="0"/>
            <a:r>
              <a:rPr lang="en-US" dirty="0"/>
              <a:t>Click icon to add graphic</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8" name="Slide Number Placeholder 12"/>
          <p:cNvSpPr>
            <a:spLocks noGrp="1"/>
          </p:cNvSpPr>
          <p:nvPr>
            <p:ph type="sldNum" sz="quarter" idx="16"/>
          </p:nvPr>
        </p:nvSpPr>
        <p:spPr>
          <a:xfrm>
            <a:off x="8411107" y="6578778"/>
            <a:ext cx="512762" cy="158750"/>
          </a:xfrm>
          <a:prstGeom prst="rect">
            <a:avLst/>
          </a:prstGeom>
        </p:spPr>
        <p:txBody>
          <a:bodyPr/>
          <a:lstStyle>
            <a:lvl1pPr algn="r">
              <a:defRPr/>
            </a:lvl1pPr>
          </a:lstStyle>
          <a:p>
            <a:pPr>
              <a:defRPr/>
            </a:pPr>
            <a:fld id="{8E5716B9-EBC0-4368-8C9F-F70217DBB88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Footer Placeholder 13"/>
          <p:cNvSpPr>
            <a:spLocks noGrp="1"/>
          </p:cNvSpPr>
          <p:nvPr>
            <p:ph type="ftr" sz="quarter" idx="17"/>
          </p:nvPr>
        </p:nvSpPr>
        <p:spPr/>
        <p:txBody>
          <a:bodyPr/>
          <a:lstStyle>
            <a:lvl1pPr>
              <a:defRPr/>
            </a:lvl1pPr>
          </a:lstStyle>
          <a:p>
            <a:pPr>
              <a:defRPr/>
            </a:pPr>
            <a:r>
              <a:rPr lang="en-US" dirty="0">
                <a:solidFill>
                  <a:srgbClr val="FFFFFF">
                    <a:lumMod val="50000"/>
                  </a:srgbClr>
                </a:solidFill>
              </a:rPr>
              <a:t>© 2015 NRG Energy, Inc. </a:t>
            </a: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4" name="Rectangle 13"/>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ftr" sz="quarter" idx="10"/>
          </p:nvPr>
        </p:nvSpPr>
        <p:spPr>
          <a:ln/>
        </p:spPr>
        <p:txBody>
          <a:bodyPr/>
          <a:lstStyle>
            <a:lvl1pPr>
              <a:defRPr/>
            </a:lvl1pPr>
          </a:lstStyle>
          <a:p>
            <a:pPr>
              <a:defRPr/>
            </a:pPr>
            <a:r>
              <a:rPr lang="en-US" dirty="0">
                <a:solidFill>
                  <a:srgbClr val="FFFFFF">
                    <a:lumMod val="50000"/>
                  </a:srgbClr>
                </a:solidFill>
              </a:rPr>
              <a:t>© 2015 NRG Energy, Inc. </a:t>
            </a:r>
          </a:p>
        </p:txBody>
      </p:sp>
      <p:sp>
        <p:nvSpPr>
          <p:cNvPr id="4"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5" name="Rectangle 4"/>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Title 1"/>
          <p:cNvSpPr>
            <a:spLocks noGrp="1"/>
          </p:cNvSpPr>
          <p:nvPr>
            <p:ph type="title"/>
          </p:nvPr>
        </p:nvSpPr>
        <p:spPr>
          <a:xfrm>
            <a:off x="1200150" y="259835"/>
            <a:ext cx="7758996" cy="604838"/>
          </a:xfrm>
          <a:prstGeom prst="rect">
            <a:avLst/>
          </a:prstGeom>
        </p:spPr>
        <p:txBody>
          <a:bodyPr/>
          <a:lstStyle>
            <a:lvl1pPr>
              <a:defRPr>
                <a:solidFill>
                  <a:schemeClr val="tx1"/>
                </a:solidFill>
              </a:defRPr>
            </a:lvl1pPr>
          </a:lstStyle>
          <a:p>
            <a:r>
              <a:rPr lang="en-US" dirty="0"/>
              <a:t>Click to edit Master title style</a:t>
            </a:r>
          </a:p>
        </p:txBody>
      </p:sp>
      <p:sp>
        <p:nvSpPr>
          <p:cNvPr id="5" name="Rectangle 15"/>
          <p:cNvSpPr>
            <a:spLocks noGrp="1" noChangeArrowheads="1"/>
          </p:cNvSpPr>
          <p:nvPr>
            <p:ph type="ftr" sz="quarter" idx="10"/>
          </p:nvPr>
        </p:nvSpPr>
        <p:spPr>
          <a:xfrm>
            <a:off x="356129" y="6640143"/>
            <a:ext cx="3723502" cy="217857"/>
          </a:xfrm>
          <a:ln/>
        </p:spPr>
        <p:txBody>
          <a:bodyPr/>
          <a:lstStyle>
            <a:lvl1pPr>
              <a:defRPr/>
            </a:lvl1pPr>
          </a:lstStyle>
          <a:p>
            <a:pPr>
              <a:defRPr/>
            </a:pPr>
            <a:r>
              <a:rPr lang="en-US" dirty="0">
                <a:solidFill>
                  <a:srgbClr val="FFFFFF">
                    <a:lumMod val="50000"/>
                  </a:srgbClr>
                </a:solidFill>
              </a:rPr>
              <a:t>© 2015 NRG Energy, Inc. </a:t>
            </a:r>
          </a:p>
        </p:txBody>
      </p:sp>
      <p:sp>
        <p:nvSpPr>
          <p:cNvPr id="7"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Tree>
    <p:extLst>
      <p:ext uri="{BB962C8B-B14F-4D97-AF65-F5344CB8AC3E}">
        <p14:creationId xmlns:p14="http://schemas.microsoft.com/office/powerpoint/2010/main" val="255417774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rgbClr val="D2D2D2"/>
            </a:solidFill>
            <a:round/>
            <a:headEnd/>
            <a:tailEnd/>
          </a:ln>
          <a:effectLst/>
          <a:extLst/>
        </p:spPr>
        <p:txBody>
          <a:bodyPr/>
          <a:lstStyle/>
          <a:p>
            <a:pPr fontAlgn="base">
              <a:spcBef>
                <a:spcPct val="0"/>
              </a:spcBef>
              <a:spcAft>
                <a:spcPct val="0"/>
              </a:spcAft>
              <a:defRPr/>
            </a:pPr>
            <a:endParaRPr lang="en-US" sz="2000" dirty="0">
              <a:solidFill>
                <a:srgbClr val="000000"/>
              </a:solidFill>
              <a:ea typeface="ＭＳ Ｐゴシック" charset="0"/>
              <a:cs typeface="Arial" charset="0"/>
            </a:endParaRPr>
          </a:p>
        </p:txBody>
      </p:sp>
      <p:sp>
        <p:nvSpPr>
          <p:cNvPr id="3"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16"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18" name="Text Placeholder 17"/>
          <p:cNvSpPr>
            <a:spLocks noGrp="1"/>
          </p:cNvSpPr>
          <p:nvPr>
            <p:ph type="body" sz="quarter" idx="14"/>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17103200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slide, no sub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6" name="Slide Number Placeholder 10"/>
          <p:cNvSpPr>
            <a:spLocks noGrp="1"/>
          </p:cNvSpPr>
          <p:nvPr>
            <p:ph type="sldNum" sz="quarter" idx="12"/>
          </p:nvPr>
        </p:nvSpPr>
        <p:spPr>
          <a:xfrm>
            <a:off x="8422396" y="6578778"/>
            <a:ext cx="512762" cy="158750"/>
          </a:xfrm>
          <a:prstGeom prst="rect">
            <a:avLst/>
          </a:prstGeom>
        </p:spPr>
        <p:txBody>
          <a:bodyPr/>
          <a:lstStyle>
            <a:lvl1pPr algn="r">
              <a:defRPr sz="900">
                <a:solidFill>
                  <a:schemeClr val="tx1">
                    <a:lumMod val="65000"/>
                    <a:lumOff val="35000"/>
                  </a:schemeClr>
                </a:solidFill>
              </a:defRPr>
            </a:lvl1pPr>
          </a:lstStyle>
          <a:p>
            <a:pPr>
              <a:defRPr/>
            </a:pPr>
            <a:fld id="{9FE85475-D586-4FFF-A814-843BE945EBFE}"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69117602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chart, no subsection header">
    <p:spTree>
      <p:nvGrpSpPr>
        <p:cNvPr id="1" name=""/>
        <p:cNvGrpSpPr/>
        <p:nvPr/>
      </p:nvGrpSpPr>
      <p:grpSpPr>
        <a:xfrm>
          <a:off x="0" y="0"/>
          <a:ext cx="0" cy="0"/>
          <a:chOff x="0" y="0"/>
          <a:chExt cx="0" cy="0"/>
        </a:xfrm>
      </p:grpSpPr>
      <p:sp>
        <p:nvSpPr>
          <p:cNvPr id="15" name="Content Placeholder 14"/>
          <p:cNvSpPr>
            <a:spLocks noGrp="1"/>
          </p:cNvSpPr>
          <p:nvPr>
            <p:ph sz="quarter" idx="11" hasCustomPrompt="1"/>
          </p:nvPr>
        </p:nvSpPr>
        <p:spPr>
          <a:xfrm>
            <a:off x="339451" y="1357527"/>
            <a:ext cx="8412163" cy="491807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563"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563"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6ED8009D-65C8-49D1-9DFF-934C2023DE9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68077833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ntent slide chart, no subsection header">
    <p:spTree>
      <p:nvGrpSpPr>
        <p:cNvPr id="1" name=""/>
        <p:cNvGrpSpPr/>
        <p:nvPr/>
      </p:nvGrpSpPr>
      <p:grpSpPr>
        <a:xfrm>
          <a:off x="0" y="0"/>
          <a:ext cx="0" cy="0"/>
          <a:chOff x="0" y="0"/>
          <a:chExt cx="0" cy="0"/>
        </a:xfrm>
      </p:grpSpPr>
      <p:sp>
        <p:nvSpPr>
          <p:cNvPr id="9" name="Content Placeholder 14"/>
          <p:cNvSpPr>
            <a:spLocks noGrp="1"/>
          </p:cNvSpPr>
          <p:nvPr>
            <p:ph sz="quarter" idx="11" hasCustomPrompt="1"/>
          </p:nvPr>
        </p:nvSpPr>
        <p:spPr>
          <a:xfrm>
            <a:off x="339451" y="1357527"/>
            <a:ext cx="8412163" cy="455238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880"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909261A4-F218-48D7-B3D3-8BEF9928C48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46461731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baseline="0" dirty="0" smtClean="0">
                <a:solidFill>
                  <a:schemeClr val="tx1"/>
                </a:solidFill>
                <a:latin typeface="+mn-lt"/>
                <a:ea typeface="ＭＳ Ｐゴシック" charset="0"/>
                <a:cs typeface="ＭＳ Ｐゴシック"/>
              </a:defRPr>
            </a:lvl3pPr>
            <a:lvl4pPr marL="1097280" indent="-182880">
              <a:lnSpc>
                <a:spcPct val="110000"/>
              </a:lnSpc>
              <a:spcBef>
                <a:spcPts val="600"/>
              </a:spcBef>
              <a:buFont typeface="Wingdings" pitchFamily="2" charset="2"/>
              <a:buChar char="§"/>
              <a:defRPr lang="en-US" sz="1200" baseline="0" dirty="0" smtClean="0">
                <a:solidFill>
                  <a:schemeClr val="tx1"/>
                </a:solidFill>
                <a:latin typeface="+mn-lt"/>
                <a:ea typeface="ＭＳ Ｐゴシック" charset="0"/>
                <a:cs typeface="ＭＳ Ｐゴシック"/>
              </a:defRPr>
            </a:lvl4pPr>
            <a:lvl5pPr>
              <a:buFont typeface="Courier New" pitchFamily="49" charset="0"/>
              <a:buChar char="o"/>
              <a:defRPr sz="11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D4F2C513-267E-490F-94EE-DB5C46697BE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1"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39512287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defTabSz="857250">
              <a:spcBef>
                <a:spcPts val="600"/>
              </a:spcBef>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271AE769-AE99-45CF-8C6A-400BBCF9F6DA}"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65000504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6671976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slide, no sub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5" name="Footer Placeholder 9"/>
          <p:cNvSpPr>
            <a:spLocks noGrp="1"/>
          </p:cNvSpPr>
          <p:nvPr>
            <p:ph type="ftr" sz="quarter" idx="11"/>
          </p:nvPr>
        </p:nvSpPr>
        <p:spPr/>
        <p:txBody>
          <a:bodyPr/>
          <a:lstStyle>
            <a:lvl1pPr>
              <a:defRPr/>
            </a:lvl1pPr>
          </a:lstStyle>
          <a:p>
            <a:pPr>
              <a:defRPr/>
            </a:pPr>
            <a:r>
              <a:rPr lang="en-US" dirty="0">
                <a:solidFill>
                  <a:srgbClr val="FFFFFF">
                    <a:lumMod val="50000"/>
                  </a:srgbClr>
                </a:solidFill>
              </a:rPr>
              <a:t>© 2015 NRG Energy, Inc. </a:t>
            </a:r>
          </a:p>
        </p:txBody>
      </p:sp>
      <p:sp>
        <p:nvSpPr>
          <p:cNvPr id="6" name="Slide Number Placeholder 10"/>
          <p:cNvSpPr>
            <a:spLocks noGrp="1"/>
          </p:cNvSpPr>
          <p:nvPr>
            <p:ph type="sldNum" sz="quarter" idx="12"/>
          </p:nvPr>
        </p:nvSpPr>
        <p:spPr>
          <a:xfrm>
            <a:off x="8422396" y="6578778"/>
            <a:ext cx="512762" cy="158750"/>
          </a:xfrm>
          <a:prstGeom prst="rect">
            <a:avLst/>
          </a:prstGeom>
        </p:spPr>
        <p:txBody>
          <a:bodyPr/>
          <a:lstStyle>
            <a:lvl1pPr algn="r">
              <a:defRPr sz="900">
                <a:solidFill>
                  <a:schemeClr val="tx1">
                    <a:lumMod val="65000"/>
                    <a:lumOff val="35000"/>
                  </a:schemeClr>
                </a:solidFill>
              </a:defRPr>
            </a:lvl1pPr>
          </a:lstStyle>
          <a:p>
            <a:pPr>
              <a:defRPr/>
            </a:pPr>
            <a:fld id="{9FE85475-D586-4FFF-A814-843BE945EBFE}"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62786" y="261045"/>
            <a:ext cx="7043404" cy="606860"/>
          </a:xfrm>
          <a:prstGeom prst="rect">
            <a:avLst/>
          </a:prstGeom>
        </p:spPr>
        <p:txBody>
          <a:bodyPr/>
          <a:lstStyle>
            <a:lvl1pPr>
              <a:defRPr>
                <a:solidFill>
                  <a:schemeClr val="tx1"/>
                </a:solidFill>
              </a:defRPr>
            </a:lvl1pPr>
          </a:lstStyle>
          <a:p>
            <a:r>
              <a:rPr lang="en-US" dirty="0"/>
              <a:t>Click to edit Master title style</a:t>
            </a:r>
          </a:p>
        </p:txBody>
      </p:sp>
      <p:sp>
        <p:nvSpPr>
          <p:cNvPr id="10" name="Slide Number Placeholder 8"/>
          <p:cNvSpPr>
            <a:spLocks noGrp="1"/>
          </p:cNvSpPr>
          <p:nvPr>
            <p:ph type="sldNum" sz="quarter" idx="12"/>
          </p:nvPr>
        </p:nvSpPr>
        <p:spPr>
          <a:xfrm>
            <a:off x="8422396" y="6590067"/>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7"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252640106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DIVIDER SLIDE 2">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chemeClr val="bg1">
                <a:lumMod val="65000"/>
              </a:schemeClr>
            </a:solidFill>
            <a:round/>
            <a:headEnd/>
            <a:tailEnd/>
          </a:ln>
          <a:effectLst/>
          <a:extLst/>
        </p:spPr>
        <p:txBody>
          <a:bodyPr/>
          <a:lstStyle/>
          <a:p>
            <a:pPr>
              <a:defRPr/>
            </a:pPr>
            <a:endParaRPr lang="en-US" dirty="0">
              <a:solidFill>
                <a:srgbClr val="000000"/>
              </a:solidFill>
              <a:ea typeface="ＭＳ Ｐゴシック" charset="0"/>
              <a:cs typeface="Arial" charset="0"/>
            </a:endParaRPr>
          </a:p>
        </p:txBody>
      </p:sp>
      <p:sp>
        <p:nvSpPr>
          <p:cNvPr id="9" name="Text Placeholder 17"/>
          <p:cNvSpPr>
            <a:spLocks noGrp="1"/>
          </p:cNvSpPr>
          <p:nvPr>
            <p:ph type="body" sz="quarter" idx="15"/>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13"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8"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159747046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p:txBody>
          <a:bodyPr/>
          <a:lstStyle>
            <a:lvl1pPr>
              <a:defRPr/>
            </a:lvl1pPr>
          </a:lstStyle>
          <a:p>
            <a:pPr>
              <a:defRPr/>
            </a:pPr>
            <a:fld id="{A93DD454-2FF0-40EC-B082-2D0848B7FF30}" type="slidenum">
              <a:rPr lang="en-US">
                <a:solidFill>
                  <a:srgbClr val="000000">
                    <a:lumMod val="65000"/>
                    <a:lumOff val="35000"/>
                  </a:srgbClr>
                </a:solidFill>
              </a:rPr>
              <a:pPr>
                <a:defRPr/>
              </a:pPr>
              <a:t>‹#›</a:t>
            </a:fld>
            <a:endParaRPr lang="en-US" dirty="0">
              <a:solidFill>
                <a:srgbClr val="000000">
                  <a:lumMod val="65000"/>
                  <a:lumOff val="35000"/>
                </a:srgbClr>
              </a:solidFill>
            </a:endParaRPr>
          </a:p>
        </p:txBody>
      </p:sp>
      <p:pic>
        <p:nvPicPr>
          <p:cNvPr id="7" name="Picture 6" descr="NRG(r)_signature_v.png"/>
          <p:cNvPicPr>
            <a:picLocks noChangeAspect="1"/>
          </p:cNvPicPr>
          <p:nvPr userDrawn="1"/>
        </p:nvPicPr>
        <p:blipFill>
          <a:blip r:embed="rId2"/>
          <a:stretch>
            <a:fillRect/>
          </a:stretch>
        </p:blipFill>
        <p:spPr>
          <a:xfrm>
            <a:off x="7417203" y="6346042"/>
            <a:ext cx="632812" cy="426638"/>
          </a:xfrm>
          <a:prstGeom prst="rect">
            <a:avLst/>
          </a:prstGeom>
        </p:spPr>
      </p:pic>
      <p:sp>
        <p:nvSpPr>
          <p:cNvPr id="9" name="Rectangle 15"/>
          <p:cNvSpPr>
            <a:spLocks noGrp="1" noChangeArrowheads="1"/>
          </p:cNvSpPr>
          <p:nvPr>
            <p:ph type="ftr" sz="quarter" idx="3"/>
          </p:nvPr>
        </p:nvSpPr>
        <p:spPr bwMode="auto">
          <a:xfrm>
            <a:off x="2823882" y="6598985"/>
            <a:ext cx="4121820" cy="138499"/>
          </a:xfrm>
          <a:prstGeom prst="rect">
            <a:avLst/>
          </a:prstGeom>
          <a:noFill/>
          <a:ln>
            <a:noFill/>
          </a:ln>
          <a:effectLst/>
          <a:extLst>
            <a:ext uri="{FAA26D3D-D897-4be2-8F04-BA451C77F1D7}"/>
          </a:extLst>
        </p:spPr>
        <p:txBody>
          <a:bodyPr vert="horz" wrap="square" lIns="0" tIns="0" rIns="0" bIns="0" numCol="1" anchor="ctr" anchorCtr="0" compatLnSpc="1">
            <a:prstTxWarp prst="textNoShape">
              <a:avLst/>
            </a:prstTxWarp>
            <a:spAutoFit/>
          </a:bodyPr>
          <a:lstStyle>
            <a:lvl1pPr algn="r" eaLnBrk="0" hangingPunct="0">
              <a:defRPr sz="900" smtClean="0">
                <a:solidFill>
                  <a:schemeClr val="tx1">
                    <a:lumMod val="50000"/>
                    <a:lumOff val="50000"/>
                  </a:schemeClr>
                </a:solidFill>
                <a:ea typeface="ＭＳ Ｐゴシック" pitchFamily="1" charset="-128"/>
                <a:cs typeface="Arial" pitchFamily="34" charset="0"/>
              </a:defRPr>
            </a:lvl1pPr>
          </a:lstStyle>
          <a:p>
            <a:pPr>
              <a:defRPr/>
            </a:pPr>
            <a:r>
              <a:rPr lang="en-US" dirty="0">
                <a:solidFill>
                  <a:srgbClr val="000000">
                    <a:lumMod val="50000"/>
                    <a:lumOff val="50000"/>
                  </a:srgbClr>
                </a:solidFill>
              </a:rPr>
              <a:t>© 2015 NRG Energy, Inc.  All rights reserved.  3Q15</a:t>
            </a:r>
          </a:p>
        </p:txBody>
      </p:sp>
      <p:cxnSp>
        <p:nvCxnSpPr>
          <p:cNvPr id="10" name="Straight Connector 9"/>
          <p:cNvCxnSpPr/>
          <p:nvPr userDrawn="1"/>
        </p:nvCxnSpPr>
        <p:spPr>
          <a:xfrm rot="5400000">
            <a:off x="7091803" y="6621110"/>
            <a:ext cx="138109" cy="1588"/>
          </a:xfrm>
          <a:prstGeom prst="line">
            <a:avLst/>
          </a:prstGeom>
          <a:ln w="9525"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3722314"/>
            <a:ext cx="9144000" cy="5226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7" name="Text Placeholder 16"/>
          <p:cNvSpPr>
            <a:spLocks noGrp="1"/>
          </p:cNvSpPr>
          <p:nvPr>
            <p:ph type="body" sz="quarter" idx="13" hasCustomPrompt="1"/>
          </p:nvPr>
        </p:nvSpPr>
        <p:spPr>
          <a:xfrm>
            <a:off x="407078" y="4638283"/>
            <a:ext cx="4518725" cy="438150"/>
          </a:xfrm>
          <a:prstGeom prst="rect">
            <a:avLst/>
          </a:prstGeom>
        </p:spPr>
        <p:txBody>
          <a:bodyPr/>
          <a:lstStyle>
            <a:lvl1pPr marL="0" indent="0">
              <a:buNone/>
              <a:defRPr sz="1600" b="1">
                <a:solidFill>
                  <a:schemeClr val="accent1"/>
                </a:solidFill>
              </a:defRPr>
            </a:lvl1pPr>
          </a:lstStyle>
          <a:p>
            <a:pPr lvl="0"/>
            <a:r>
              <a:rPr lang="en-US" dirty="0"/>
              <a:t>Click to enter name</a:t>
            </a:r>
          </a:p>
        </p:txBody>
      </p:sp>
      <p:sp>
        <p:nvSpPr>
          <p:cNvPr id="18" name="Text Placeholder 16"/>
          <p:cNvSpPr>
            <a:spLocks noGrp="1"/>
          </p:cNvSpPr>
          <p:nvPr>
            <p:ph type="body" sz="quarter" idx="14" hasCustomPrompt="1"/>
          </p:nvPr>
        </p:nvSpPr>
        <p:spPr>
          <a:xfrm>
            <a:off x="407079" y="507643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email</a:t>
            </a:r>
          </a:p>
        </p:txBody>
      </p:sp>
      <p:sp>
        <p:nvSpPr>
          <p:cNvPr id="19" name="Text Placeholder 16"/>
          <p:cNvSpPr>
            <a:spLocks noGrp="1"/>
          </p:cNvSpPr>
          <p:nvPr>
            <p:ph type="body" sz="quarter" idx="15" hasCustomPrompt="1"/>
          </p:nvPr>
        </p:nvSpPr>
        <p:spPr>
          <a:xfrm>
            <a:off x="407079" y="551458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phone #</a:t>
            </a:r>
          </a:p>
        </p:txBody>
      </p:sp>
    </p:spTree>
    <p:extLst>
      <p:ext uri="{BB962C8B-B14F-4D97-AF65-F5344CB8AC3E}">
        <p14:creationId xmlns:p14="http://schemas.microsoft.com/office/powerpoint/2010/main" val="1982579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62786" y="261045"/>
            <a:ext cx="7043404" cy="606860"/>
          </a:xfrm>
          <a:prstGeom prst="rect">
            <a:avLst/>
          </a:prstGeom>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606425" y="1939925"/>
            <a:ext cx="7759700" cy="4186238"/>
          </a:xfrm>
          <a:prstGeom prst="rect">
            <a:avLst/>
          </a:prstGeo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8"/>
          <p:cNvSpPr>
            <a:spLocks noGrp="1"/>
          </p:cNvSpPr>
          <p:nvPr>
            <p:ph type="sldNum" sz="quarter" idx="12"/>
          </p:nvPr>
        </p:nvSpPr>
        <p:spPr>
          <a:xfrm>
            <a:off x="8422396" y="6603130"/>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Rectangle 15"/>
          <p:cNvSpPr>
            <a:spLocks noGrp="1" noChangeArrowheads="1"/>
          </p:cNvSpPr>
          <p:nvPr>
            <p:ph type="ftr" sz="quarter" idx="3"/>
          </p:nvPr>
        </p:nvSpPr>
        <p:spPr bwMode="auto">
          <a:xfrm>
            <a:off x="367418" y="6672344"/>
            <a:ext cx="3956387" cy="138499"/>
          </a:xfrm>
          <a:prstGeom prst="rect">
            <a:avLst/>
          </a:prstGeom>
          <a:noFill/>
          <a:ln>
            <a:noFill/>
          </a:ln>
          <a:effectLst/>
          <a:extLst/>
        </p:spPr>
        <p:txBody>
          <a:bodyPr vert="horz" wrap="square" lIns="0" tIns="0" rIns="0" bIns="0" numCol="1" anchor="ctr" anchorCtr="0" compatLnSpc="1">
            <a:prstTxWarp prst="textNoShape">
              <a:avLst/>
            </a:prstTxWarp>
            <a:spAutoFit/>
          </a:bodyPr>
          <a:lstStyle>
            <a:lvl1pPr eaLnBrk="0" hangingPunct="0">
              <a:defRPr sz="900" smtClean="0">
                <a:solidFill>
                  <a:schemeClr val="bg1">
                    <a:lumMod val="50000"/>
                  </a:schemeClr>
                </a:solidFill>
                <a:ea typeface="ＭＳ Ｐゴシック" pitchFamily="1" charset="-128"/>
                <a:cs typeface="Arial" pitchFamily="34" charset="0"/>
              </a:defRPr>
            </a:lvl1pPr>
          </a:lstStyle>
          <a:p>
            <a:pPr>
              <a:defRPr/>
            </a:pPr>
            <a:r>
              <a:rPr lang="en-US" dirty="0">
                <a:solidFill>
                  <a:srgbClr val="FFFFFF">
                    <a:lumMod val="50000"/>
                  </a:srgbClr>
                </a:solidFill>
              </a:rPr>
              <a:t>© 2015 NRG Energy, Inc.  All rights reserved.  3Q15</a:t>
            </a:r>
          </a:p>
        </p:txBody>
      </p:sp>
    </p:spTree>
    <p:extLst>
      <p:ext uri="{BB962C8B-B14F-4D97-AF65-F5344CB8AC3E}">
        <p14:creationId xmlns:p14="http://schemas.microsoft.com/office/powerpoint/2010/main" val="395571419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rgbClr val="D2D2D2"/>
            </a:solidFill>
            <a:round/>
            <a:headEnd/>
            <a:tailEnd/>
          </a:ln>
          <a:effectLst/>
          <a:extLst/>
        </p:spPr>
        <p:txBody>
          <a:bodyPr/>
          <a:lstStyle/>
          <a:p>
            <a:pPr fontAlgn="base">
              <a:spcBef>
                <a:spcPct val="0"/>
              </a:spcBef>
              <a:spcAft>
                <a:spcPct val="0"/>
              </a:spcAft>
              <a:defRPr/>
            </a:pPr>
            <a:endParaRPr lang="en-US" sz="2000" dirty="0">
              <a:solidFill>
                <a:srgbClr val="000000"/>
              </a:solidFill>
              <a:ea typeface="ＭＳ Ｐゴシック" charset="0"/>
              <a:cs typeface="Arial" charset="0"/>
            </a:endParaRPr>
          </a:p>
        </p:txBody>
      </p:sp>
      <p:sp>
        <p:nvSpPr>
          <p:cNvPr id="3"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16"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18" name="Text Placeholder 17"/>
          <p:cNvSpPr>
            <a:spLocks noGrp="1"/>
          </p:cNvSpPr>
          <p:nvPr>
            <p:ph type="body" sz="quarter" idx="14"/>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489710398"/>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slide, no sub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6" name="Slide Number Placeholder 10"/>
          <p:cNvSpPr>
            <a:spLocks noGrp="1"/>
          </p:cNvSpPr>
          <p:nvPr>
            <p:ph type="sldNum" sz="quarter" idx="12"/>
          </p:nvPr>
        </p:nvSpPr>
        <p:spPr>
          <a:xfrm>
            <a:off x="8422396" y="6578778"/>
            <a:ext cx="512762" cy="158750"/>
          </a:xfrm>
          <a:prstGeom prst="rect">
            <a:avLst/>
          </a:prstGeom>
        </p:spPr>
        <p:txBody>
          <a:bodyPr/>
          <a:lstStyle>
            <a:lvl1pPr algn="r">
              <a:defRPr sz="900">
                <a:solidFill>
                  <a:schemeClr val="tx1">
                    <a:lumMod val="65000"/>
                    <a:lumOff val="35000"/>
                  </a:schemeClr>
                </a:solidFill>
              </a:defRPr>
            </a:lvl1pPr>
          </a:lstStyle>
          <a:p>
            <a:pPr>
              <a:defRPr/>
            </a:pPr>
            <a:fld id="{9FE85475-D586-4FFF-A814-843BE945EBFE}"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2655565667"/>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chart, no subsection header">
    <p:spTree>
      <p:nvGrpSpPr>
        <p:cNvPr id="1" name=""/>
        <p:cNvGrpSpPr/>
        <p:nvPr/>
      </p:nvGrpSpPr>
      <p:grpSpPr>
        <a:xfrm>
          <a:off x="0" y="0"/>
          <a:ext cx="0" cy="0"/>
          <a:chOff x="0" y="0"/>
          <a:chExt cx="0" cy="0"/>
        </a:xfrm>
      </p:grpSpPr>
      <p:sp>
        <p:nvSpPr>
          <p:cNvPr id="15" name="Content Placeholder 14"/>
          <p:cNvSpPr>
            <a:spLocks noGrp="1"/>
          </p:cNvSpPr>
          <p:nvPr>
            <p:ph sz="quarter" idx="11" hasCustomPrompt="1"/>
          </p:nvPr>
        </p:nvSpPr>
        <p:spPr>
          <a:xfrm>
            <a:off x="339451" y="1357527"/>
            <a:ext cx="8412163" cy="491807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563"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563"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6ED8009D-65C8-49D1-9DFF-934C2023DE9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48013239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ontent slide chart, no subsection header">
    <p:spTree>
      <p:nvGrpSpPr>
        <p:cNvPr id="1" name=""/>
        <p:cNvGrpSpPr/>
        <p:nvPr/>
      </p:nvGrpSpPr>
      <p:grpSpPr>
        <a:xfrm>
          <a:off x="0" y="0"/>
          <a:ext cx="0" cy="0"/>
          <a:chOff x="0" y="0"/>
          <a:chExt cx="0" cy="0"/>
        </a:xfrm>
      </p:grpSpPr>
      <p:sp>
        <p:nvSpPr>
          <p:cNvPr id="9" name="Content Placeholder 14"/>
          <p:cNvSpPr>
            <a:spLocks noGrp="1"/>
          </p:cNvSpPr>
          <p:nvPr>
            <p:ph sz="quarter" idx="11" hasCustomPrompt="1"/>
          </p:nvPr>
        </p:nvSpPr>
        <p:spPr>
          <a:xfrm>
            <a:off x="339451" y="1357527"/>
            <a:ext cx="8412163" cy="455238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880"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909261A4-F218-48D7-B3D3-8BEF9928C48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2123228658"/>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baseline="0" dirty="0" smtClean="0">
                <a:solidFill>
                  <a:schemeClr val="tx1"/>
                </a:solidFill>
                <a:latin typeface="+mn-lt"/>
                <a:ea typeface="ＭＳ Ｐゴシック" charset="0"/>
                <a:cs typeface="ＭＳ Ｐゴシック"/>
              </a:defRPr>
            </a:lvl3pPr>
            <a:lvl4pPr marL="1097280" indent="-182880">
              <a:lnSpc>
                <a:spcPct val="110000"/>
              </a:lnSpc>
              <a:spcBef>
                <a:spcPts val="600"/>
              </a:spcBef>
              <a:buFont typeface="Wingdings" pitchFamily="2" charset="2"/>
              <a:buChar char="§"/>
              <a:defRPr lang="en-US" sz="1200" baseline="0" dirty="0" smtClean="0">
                <a:solidFill>
                  <a:schemeClr val="tx1"/>
                </a:solidFill>
                <a:latin typeface="+mn-lt"/>
                <a:ea typeface="ＭＳ Ｐゴシック" charset="0"/>
                <a:cs typeface="ＭＳ Ｐゴシック"/>
              </a:defRPr>
            </a:lvl4pPr>
            <a:lvl5pPr>
              <a:buFont typeface="Courier New" pitchFamily="49" charset="0"/>
              <a:buChar char="o"/>
              <a:defRPr sz="11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D4F2C513-267E-490F-94EE-DB5C46697BE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1"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70904183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defTabSz="857250">
              <a:spcBef>
                <a:spcPts val="600"/>
              </a:spcBef>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271AE769-AE99-45CF-8C6A-400BBCF9F6DA}"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70731192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chart, no subsection header">
    <p:spTree>
      <p:nvGrpSpPr>
        <p:cNvPr id="1" name=""/>
        <p:cNvGrpSpPr/>
        <p:nvPr/>
      </p:nvGrpSpPr>
      <p:grpSpPr>
        <a:xfrm>
          <a:off x="0" y="0"/>
          <a:ext cx="0" cy="0"/>
          <a:chOff x="0" y="0"/>
          <a:chExt cx="0" cy="0"/>
        </a:xfrm>
      </p:grpSpPr>
      <p:sp>
        <p:nvSpPr>
          <p:cNvPr id="15" name="Content Placeholder 14"/>
          <p:cNvSpPr>
            <a:spLocks noGrp="1"/>
          </p:cNvSpPr>
          <p:nvPr>
            <p:ph sz="quarter" idx="11" hasCustomPrompt="1"/>
          </p:nvPr>
        </p:nvSpPr>
        <p:spPr>
          <a:xfrm>
            <a:off x="339451" y="1357527"/>
            <a:ext cx="8412163" cy="491807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563"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563"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6ED8009D-65C8-49D1-9DFF-934C2023DE9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7" name="Footer Placeholder 13"/>
          <p:cNvSpPr>
            <a:spLocks noGrp="1"/>
          </p:cNvSpPr>
          <p:nvPr>
            <p:ph type="ftr" sz="quarter" idx="14"/>
          </p:nvPr>
        </p:nvSpPr>
        <p:spPr/>
        <p:txBody>
          <a:bodyPr/>
          <a:lstStyle>
            <a:lvl1pPr>
              <a:defRPr/>
            </a:lvl1pPr>
          </a:lstStyle>
          <a:p>
            <a:pPr>
              <a:defRPr/>
            </a:pPr>
            <a:r>
              <a:rPr lang="en-US" dirty="0">
                <a:solidFill>
                  <a:srgbClr val="FFFFFF">
                    <a:lumMod val="50000"/>
                  </a:srgbClr>
                </a:solidFill>
              </a:rPr>
              <a:t>© 2015 NRG Energy, Inc. </a:t>
            </a:r>
          </a:p>
        </p:txBody>
      </p:sp>
      <p:sp>
        <p:nvSpPr>
          <p:cNvPr id="9"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23017659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Title 1"/>
          <p:cNvSpPr>
            <a:spLocks noGrp="1"/>
          </p:cNvSpPr>
          <p:nvPr>
            <p:ph type="title"/>
          </p:nvPr>
        </p:nvSpPr>
        <p:spPr>
          <a:xfrm>
            <a:off x="1200150" y="259835"/>
            <a:ext cx="7758996" cy="604838"/>
          </a:xfrm>
          <a:prstGeom prst="rect">
            <a:avLst/>
          </a:prstGeom>
        </p:spPr>
        <p:txBody>
          <a:bodyPr/>
          <a:lstStyle>
            <a:lvl1pPr>
              <a:defRPr>
                <a:solidFill>
                  <a:schemeClr val="tx1"/>
                </a:solidFill>
              </a:defRPr>
            </a:lvl1pPr>
          </a:lstStyle>
          <a:p>
            <a:r>
              <a:rPr lang="en-US" dirty="0"/>
              <a:t>Click to edit Master title style</a:t>
            </a:r>
          </a:p>
        </p:txBody>
      </p:sp>
      <p:sp>
        <p:nvSpPr>
          <p:cNvPr id="7"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49193546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DIVIDER SLIDE 2">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chemeClr val="bg1">
                <a:lumMod val="65000"/>
              </a:schemeClr>
            </a:solidFill>
            <a:round/>
            <a:headEnd/>
            <a:tailEnd/>
          </a:ln>
          <a:effectLst/>
          <a:extLst/>
        </p:spPr>
        <p:txBody>
          <a:bodyPr/>
          <a:lstStyle/>
          <a:p>
            <a:pPr>
              <a:defRPr/>
            </a:pPr>
            <a:endParaRPr lang="en-US" dirty="0">
              <a:solidFill>
                <a:srgbClr val="000000"/>
              </a:solidFill>
              <a:ea typeface="ＭＳ Ｐゴシック" charset="0"/>
              <a:cs typeface="Arial" charset="0"/>
            </a:endParaRPr>
          </a:p>
        </p:txBody>
      </p:sp>
      <p:sp>
        <p:nvSpPr>
          <p:cNvPr id="9" name="Text Placeholder 17"/>
          <p:cNvSpPr>
            <a:spLocks noGrp="1"/>
          </p:cNvSpPr>
          <p:nvPr>
            <p:ph type="body" sz="quarter" idx="15"/>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13"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8"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1847161279"/>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p:txBody>
          <a:bodyPr/>
          <a:lstStyle>
            <a:lvl1pPr>
              <a:defRPr/>
            </a:lvl1pPr>
          </a:lstStyle>
          <a:p>
            <a:pPr>
              <a:defRPr/>
            </a:pPr>
            <a:fld id="{A93DD454-2FF0-40EC-B082-2D0848B7FF30}" type="slidenum">
              <a:rPr lang="en-US">
                <a:solidFill>
                  <a:srgbClr val="000000">
                    <a:lumMod val="65000"/>
                    <a:lumOff val="35000"/>
                  </a:srgbClr>
                </a:solidFill>
              </a:rPr>
              <a:pPr>
                <a:defRPr/>
              </a:pPr>
              <a:t>‹#›</a:t>
            </a:fld>
            <a:endParaRPr lang="en-US" dirty="0">
              <a:solidFill>
                <a:srgbClr val="000000">
                  <a:lumMod val="65000"/>
                  <a:lumOff val="35000"/>
                </a:srgbClr>
              </a:solidFill>
            </a:endParaRPr>
          </a:p>
        </p:txBody>
      </p:sp>
      <p:pic>
        <p:nvPicPr>
          <p:cNvPr id="7" name="Picture 6" descr="NRG(r)_signature_v.png"/>
          <p:cNvPicPr>
            <a:picLocks noChangeAspect="1"/>
          </p:cNvPicPr>
          <p:nvPr userDrawn="1"/>
        </p:nvPicPr>
        <p:blipFill>
          <a:blip r:embed="rId2"/>
          <a:stretch>
            <a:fillRect/>
          </a:stretch>
        </p:blipFill>
        <p:spPr>
          <a:xfrm>
            <a:off x="7417203" y="6346042"/>
            <a:ext cx="632812" cy="426638"/>
          </a:xfrm>
          <a:prstGeom prst="rect">
            <a:avLst/>
          </a:prstGeom>
        </p:spPr>
      </p:pic>
      <p:sp>
        <p:nvSpPr>
          <p:cNvPr id="9" name="Rectangle 15"/>
          <p:cNvSpPr>
            <a:spLocks noGrp="1" noChangeArrowheads="1"/>
          </p:cNvSpPr>
          <p:nvPr>
            <p:ph type="ftr" sz="quarter" idx="3"/>
          </p:nvPr>
        </p:nvSpPr>
        <p:spPr bwMode="auto">
          <a:xfrm>
            <a:off x="2823882" y="6598985"/>
            <a:ext cx="4121820" cy="138499"/>
          </a:xfrm>
          <a:prstGeom prst="rect">
            <a:avLst/>
          </a:prstGeom>
          <a:noFill/>
          <a:ln>
            <a:noFill/>
          </a:ln>
          <a:effectLst/>
          <a:extLst>
            <a:ext uri="{FAA26D3D-D897-4be2-8F04-BA451C77F1D7}"/>
          </a:extLst>
        </p:spPr>
        <p:txBody>
          <a:bodyPr vert="horz" wrap="square" lIns="0" tIns="0" rIns="0" bIns="0" numCol="1" anchor="ctr" anchorCtr="0" compatLnSpc="1">
            <a:prstTxWarp prst="textNoShape">
              <a:avLst/>
            </a:prstTxWarp>
            <a:spAutoFit/>
          </a:bodyPr>
          <a:lstStyle>
            <a:lvl1pPr algn="r" eaLnBrk="0" hangingPunct="0">
              <a:defRPr sz="900" smtClean="0">
                <a:solidFill>
                  <a:schemeClr val="tx1">
                    <a:lumMod val="50000"/>
                    <a:lumOff val="50000"/>
                  </a:schemeClr>
                </a:solidFill>
                <a:ea typeface="ＭＳ Ｐゴシック" pitchFamily="1" charset="-128"/>
                <a:cs typeface="Arial" pitchFamily="34" charset="0"/>
              </a:defRPr>
            </a:lvl1pPr>
          </a:lstStyle>
          <a:p>
            <a:pPr>
              <a:defRPr/>
            </a:pPr>
            <a:r>
              <a:rPr lang="en-US" dirty="0">
                <a:solidFill>
                  <a:srgbClr val="000000">
                    <a:lumMod val="50000"/>
                    <a:lumOff val="50000"/>
                  </a:srgbClr>
                </a:solidFill>
              </a:rPr>
              <a:t>© 2015 NRG Energy, Inc.  All rights reserved.  3Q15</a:t>
            </a:r>
          </a:p>
        </p:txBody>
      </p:sp>
      <p:cxnSp>
        <p:nvCxnSpPr>
          <p:cNvPr id="10" name="Straight Connector 9"/>
          <p:cNvCxnSpPr/>
          <p:nvPr userDrawn="1"/>
        </p:nvCxnSpPr>
        <p:spPr>
          <a:xfrm rot="5400000">
            <a:off x="7091803" y="6621110"/>
            <a:ext cx="138109" cy="1588"/>
          </a:xfrm>
          <a:prstGeom prst="line">
            <a:avLst/>
          </a:prstGeom>
          <a:ln w="9525"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3722314"/>
            <a:ext cx="9144000" cy="5226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7" name="Text Placeholder 16"/>
          <p:cNvSpPr>
            <a:spLocks noGrp="1"/>
          </p:cNvSpPr>
          <p:nvPr>
            <p:ph type="body" sz="quarter" idx="13" hasCustomPrompt="1"/>
          </p:nvPr>
        </p:nvSpPr>
        <p:spPr>
          <a:xfrm>
            <a:off x="407078" y="4638283"/>
            <a:ext cx="4518725" cy="438150"/>
          </a:xfrm>
          <a:prstGeom prst="rect">
            <a:avLst/>
          </a:prstGeom>
        </p:spPr>
        <p:txBody>
          <a:bodyPr/>
          <a:lstStyle>
            <a:lvl1pPr marL="0" indent="0">
              <a:buNone/>
              <a:defRPr sz="1600" b="1">
                <a:solidFill>
                  <a:schemeClr val="accent1"/>
                </a:solidFill>
              </a:defRPr>
            </a:lvl1pPr>
          </a:lstStyle>
          <a:p>
            <a:pPr lvl="0"/>
            <a:r>
              <a:rPr lang="en-US" dirty="0"/>
              <a:t>Click to enter name</a:t>
            </a:r>
          </a:p>
        </p:txBody>
      </p:sp>
      <p:sp>
        <p:nvSpPr>
          <p:cNvPr id="18" name="Text Placeholder 16"/>
          <p:cNvSpPr>
            <a:spLocks noGrp="1"/>
          </p:cNvSpPr>
          <p:nvPr>
            <p:ph type="body" sz="quarter" idx="14" hasCustomPrompt="1"/>
          </p:nvPr>
        </p:nvSpPr>
        <p:spPr>
          <a:xfrm>
            <a:off x="407079" y="507643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email</a:t>
            </a:r>
          </a:p>
        </p:txBody>
      </p:sp>
      <p:sp>
        <p:nvSpPr>
          <p:cNvPr id="19" name="Text Placeholder 16"/>
          <p:cNvSpPr>
            <a:spLocks noGrp="1"/>
          </p:cNvSpPr>
          <p:nvPr>
            <p:ph type="body" sz="quarter" idx="15" hasCustomPrompt="1"/>
          </p:nvPr>
        </p:nvSpPr>
        <p:spPr>
          <a:xfrm>
            <a:off x="407079" y="551458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phone #</a:t>
            </a:r>
          </a:p>
        </p:txBody>
      </p:sp>
    </p:spTree>
    <p:extLst>
      <p:ext uri="{BB962C8B-B14F-4D97-AF65-F5344CB8AC3E}">
        <p14:creationId xmlns:p14="http://schemas.microsoft.com/office/powerpoint/2010/main" val="2762063522"/>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62786" y="261045"/>
            <a:ext cx="7043404" cy="606860"/>
          </a:xfrm>
          <a:prstGeom prst="rect">
            <a:avLst/>
          </a:prstGeom>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606425" y="1939925"/>
            <a:ext cx="7759700" cy="4186238"/>
          </a:xfrm>
          <a:prstGeom prst="rect">
            <a:avLst/>
          </a:prstGeo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8"/>
          <p:cNvSpPr>
            <a:spLocks noGrp="1"/>
          </p:cNvSpPr>
          <p:nvPr>
            <p:ph type="sldNum" sz="quarter" idx="12"/>
          </p:nvPr>
        </p:nvSpPr>
        <p:spPr>
          <a:xfrm>
            <a:off x="8422396" y="6603130"/>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Rectangle 15"/>
          <p:cNvSpPr>
            <a:spLocks noGrp="1" noChangeArrowheads="1"/>
          </p:cNvSpPr>
          <p:nvPr>
            <p:ph type="ftr" sz="quarter" idx="3"/>
          </p:nvPr>
        </p:nvSpPr>
        <p:spPr bwMode="auto">
          <a:xfrm>
            <a:off x="367418" y="6672344"/>
            <a:ext cx="3956387" cy="138499"/>
          </a:xfrm>
          <a:prstGeom prst="rect">
            <a:avLst/>
          </a:prstGeom>
          <a:noFill/>
          <a:ln>
            <a:noFill/>
          </a:ln>
          <a:effectLst/>
          <a:extLst/>
        </p:spPr>
        <p:txBody>
          <a:bodyPr vert="horz" wrap="square" lIns="0" tIns="0" rIns="0" bIns="0" numCol="1" anchor="ctr" anchorCtr="0" compatLnSpc="1">
            <a:prstTxWarp prst="textNoShape">
              <a:avLst/>
            </a:prstTxWarp>
            <a:spAutoFit/>
          </a:bodyPr>
          <a:lstStyle>
            <a:lvl1pPr eaLnBrk="0" hangingPunct="0">
              <a:defRPr sz="900" smtClean="0">
                <a:solidFill>
                  <a:schemeClr val="bg1">
                    <a:lumMod val="50000"/>
                  </a:schemeClr>
                </a:solidFill>
                <a:ea typeface="ＭＳ Ｐゴシック" pitchFamily="1" charset="-128"/>
                <a:cs typeface="Arial" pitchFamily="34" charset="0"/>
              </a:defRPr>
            </a:lvl1pPr>
          </a:lstStyle>
          <a:p>
            <a:pPr>
              <a:defRPr/>
            </a:pPr>
            <a:r>
              <a:rPr lang="en-US" dirty="0">
                <a:solidFill>
                  <a:srgbClr val="FFFFFF">
                    <a:lumMod val="50000"/>
                  </a:srgbClr>
                </a:solidFill>
              </a:rPr>
              <a:t>© 2015 NRG Energy, Inc.  All rights reserved.  3Q15</a:t>
            </a:r>
          </a:p>
        </p:txBody>
      </p:sp>
    </p:spTree>
    <p:extLst>
      <p:ext uri="{BB962C8B-B14F-4D97-AF65-F5344CB8AC3E}">
        <p14:creationId xmlns:p14="http://schemas.microsoft.com/office/powerpoint/2010/main" val="3550370869"/>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16"/>
            <a:ext cx="9144000" cy="6856167"/>
          </a:xfrm>
          <a:prstGeom prst="rect">
            <a:avLst/>
          </a:prstGeom>
        </p:spPr>
      </p:pic>
      <p:sp>
        <p:nvSpPr>
          <p:cNvPr id="6" name="Line 17"/>
          <p:cNvSpPr>
            <a:spLocks noChangeShapeType="1"/>
          </p:cNvSpPr>
          <p:nvPr/>
        </p:nvSpPr>
        <p:spPr bwMode="auto">
          <a:xfrm>
            <a:off x="336550" y="5126038"/>
            <a:ext cx="8451850" cy="0"/>
          </a:xfrm>
          <a:prstGeom prst="line">
            <a:avLst/>
          </a:prstGeom>
          <a:noFill/>
          <a:ln w="12700">
            <a:solidFill>
              <a:srgbClr val="D2D2D2"/>
            </a:solidFill>
            <a:round/>
            <a:headEnd/>
            <a:tailEnd/>
          </a:ln>
          <a:effectLst/>
          <a:extLst/>
        </p:spPr>
        <p:txBody>
          <a:bodyPr/>
          <a:lstStyle/>
          <a:p>
            <a:pPr fontAlgn="base">
              <a:spcBef>
                <a:spcPct val="0"/>
              </a:spcBef>
              <a:spcAft>
                <a:spcPct val="0"/>
              </a:spcAft>
              <a:defRPr/>
            </a:pPr>
            <a:endParaRPr lang="en-US" sz="2000" dirty="0">
              <a:solidFill>
                <a:srgbClr val="000000"/>
              </a:solidFill>
              <a:ea typeface="ＭＳ Ｐゴシック" charset="0"/>
              <a:cs typeface="Arial" charset="0"/>
            </a:endParaRPr>
          </a:p>
        </p:txBody>
      </p:sp>
      <p:sp>
        <p:nvSpPr>
          <p:cNvPr id="3" name="Subtitle 2"/>
          <p:cNvSpPr>
            <a:spLocks noGrp="1"/>
          </p:cNvSpPr>
          <p:nvPr>
            <p:ph type="subTitle" idx="1"/>
          </p:nvPr>
        </p:nvSpPr>
        <p:spPr>
          <a:xfrm>
            <a:off x="248929" y="3371458"/>
            <a:ext cx="8219975" cy="1029811"/>
          </a:xfrm>
          <a:prstGeom prst="rect">
            <a:avLst/>
          </a:prstGeom>
        </p:spPr>
        <p:txBody>
          <a:bodyPr/>
          <a:lstStyle>
            <a:lvl1pPr marL="0" indent="0" algn="l">
              <a:lnSpc>
                <a:spcPct val="100000"/>
              </a:lnSpc>
              <a:buNone/>
              <a:defRPr sz="5400" baseline="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16" name="Text Placeholder 15"/>
          <p:cNvSpPr>
            <a:spLocks noGrp="1"/>
          </p:cNvSpPr>
          <p:nvPr>
            <p:ph type="body" sz="quarter" idx="13"/>
          </p:nvPr>
        </p:nvSpPr>
        <p:spPr>
          <a:xfrm>
            <a:off x="248929" y="2997543"/>
            <a:ext cx="6551612" cy="434975"/>
          </a:xfrm>
          <a:prstGeom prst="rect">
            <a:avLst/>
          </a:prstGeom>
        </p:spPr>
        <p:txBody>
          <a:bodyPr/>
          <a:lstStyle>
            <a:lvl1pPr marL="0" indent="0">
              <a:buFontTx/>
              <a:buNone/>
              <a:defRPr sz="1800"/>
            </a:lvl1pPr>
          </a:lstStyle>
          <a:p>
            <a:pPr lvl="0"/>
            <a:r>
              <a:rPr lang="en-US"/>
              <a:t>Click to edit Master text styles</a:t>
            </a:r>
          </a:p>
        </p:txBody>
      </p:sp>
      <p:sp>
        <p:nvSpPr>
          <p:cNvPr id="18" name="Text Placeholder 17"/>
          <p:cNvSpPr>
            <a:spLocks noGrp="1"/>
          </p:cNvSpPr>
          <p:nvPr>
            <p:ph type="body" sz="quarter" idx="14"/>
          </p:nvPr>
        </p:nvSpPr>
        <p:spPr>
          <a:xfrm>
            <a:off x="248929" y="5120368"/>
            <a:ext cx="7647501" cy="968405"/>
          </a:xfrm>
          <a:prstGeom prst="rect">
            <a:avLst/>
          </a:prstGeom>
        </p:spPr>
        <p:txBody>
          <a:bodyPr/>
          <a:lstStyle>
            <a:lvl1pPr marL="0" indent="0">
              <a:buFontTx/>
              <a:buNone/>
              <a:defRPr sz="2400" baseline="0">
                <a:solidFill>
                  <a:schemeClr val="bg1">
                    <a:lumMod val="50000"/>
                  </a:schemeClr>
                </a:solidFill>
              </a:defRPr>
            </a:lvl1pPr>
          </a:lstStyle>
          <a:p>
            <a:pPr lvl="0"/>
            <a:r>
              <a:rPr lang="en-US"/>
              <a:t>Click to edit Master text styles</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63489412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slide, no sub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6" name="Slide Number Placeholder 10"/>
          <p:cNvSpPr>
            <a:spLocks noGrp="1"/>
          </p:cNvSpPr>
          <p:nvPr>
            <p:ph type="sldNum" sz="quarter" idx="12"/>
          </p:nvPr>
        </p:nvSpPr>
        <p:spPr>
          <a:xfrm>
            <a:off x="8422396" y="6578778"/>
            <a:ext cx="512762" cy="158750"/>
          </a:xfrm>
          <a:prstGeom prst="rect">
            <a:avLst/>
          </a:prstGeom>
        </p:spPr>
        <p:txBody>
          <a:bodyPr/>
          <a:lstStyle>
            <a:lvl1pPr algn="r">
              <a:defRPr sz="900">
                <a:solidFill>
                  <a:schemeClr val="tx1">
                    <a:lumMod val="65000"/>
                    <a:lumOff val="35000"/>
                  </a:schemeClr>
                </a:solidFill>
              </a:defRPr>
            </a:lvl1pPr>
          </a:lstStyle>
          <a:p>
            <a:pPr>
              <a:defRPr/>
            </a:pPr>
            <a:fld id="{9FE85475-D586-4FFF-A814-843BE945EBFE}"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669241563"/>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chart, no subsection header">
    <p:spTree>
      <p:nvGrpSpPr>
        <p:cNvPr id="1" name=""/>
        <p:cNvGrpSpPr/>
        <p:nvPr/>
      </p:nvGrpSpPr>
      <p:grpSpPr>
        <a:xfrm>
          <a:off x="0" y="0"/>
          <a:ext cx="0" cy="0"/>
          <a:chOff x="0" y="0"/>
          <a:chExt cx="0" cy="0"/>
        </a:xfrm>
      </p:grpSpPr>
      <p:sp>
        <p:nvSpPr>
          <p:cNvPr id="15" name="Content Placeholder 14"/>
          <p:cNvSpPr>
            <a:spLocks noGrp="1"/>
          </p:cNvSpPr>
          <p:nvPr>
            <p:ph sz="quarter" idx="11" hasCustomPrompt="1"/>
          </p:nvPr>
        </p:nvSpPr>
        <p:spPr>
          <a:xfrm>
            <a:off x="339451" y="1357527"/>
            <a:ext cx="8412163" cy="491807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563"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563"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6ED8009D-65C8-49D1-9DFF-934C2023DE9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0"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2682005811"/>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Content slide chart, no subsection header">
    <p:spTree>
      <p:nvGrpSpPr>
        <p:cNvPr id="1" name=""/>
        <p:cNvGrpSpPr/>
        <p:nvPr/>
      </p:nvGrpSpPr>
      <p:grpSpPr>
        <a:xfrm>
          <a:off x="0" y="0"/>
          <a:ext cx="0" cy="0"/>
          <a:chOff x="0" y="0"/>
          <a:chExt cx="0" cy="0"/>
        </a:xfrm>
      </p:grpSpPr>
      <p:sp>
        <p:nvSpPr>
          <p:cNvPr id="9" name="Content Placeholder 14"/>
          <p:cNvSpPr>
            <a:spLocks noGrp="1"/>
          </p:cNvSpPr>
          <p:nvPr>
            <p:ph sz="quarter" idx="11" hasCustomPrompt="1"/>
          </p:nvPr>
        </p:nvSpPr>
        <p:spPr>
          <a:xfrm>
            <a:off x="339451" y="1357527"/>
            <a:ext cx="8412163" cy="455238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880"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909261A4-F218-48D7-B3D3-8BEF9928C48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922446727"/>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baseline="0" dirty="0" smtClean="0">
                <a:solidFill>
                  <a:schemeClr val="tx1"/>
                </a:solidFill>
                <a:latin typeface="+mn-lt"/>
                <a:ea typeface="ＭＳ Ｐゴシック" charset="0"/>
                <a:cs typeface="ＭＳ Ｐゴシック"/>
              </a:defRPr>
            </a:lvl3pPr>
            <a:lvl4pPr marL="1097280" indent="-182880">
              <a:lnSpc>
                <a:spcPct val="110000"/>
              </a:lnSpc>
              <a:spcBef>
                <a:spcPts val="600"/>
              </a:spcBef>
              <a:buFont typeface="Wingdings" pitchFamily="2" charset="2"/>
              <a:buChar char="§"/>
              <a:defRPr lang="en-US" sz="1200" baseline="0" dirty="0" smtClean="0">
                <a:solidFill>
                  <a:schemeClr val="tx1"/>
                </a:solidFill>
                <a:latin typeface="+mn-lt"/>
                <a:ea typeface="ＭＳ Ｐゴシック" charset="0"/>
                <a:cs typeface="ＭＳ Ｐゴシック"/>
              </a:defRPr>
            </a:lvl4pPr>
            <a:lvl5pPr>
              <a:buFont typeface="Courier New" pitchFamily="49" charset="0"/>
              <a:buChar char="o"/>
              <a:defRPr sz="11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D4F2C513-267E-490F-94EE-DB5C46697BE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1"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90457146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ontent slide chart, no subsection header">
    <p:spTree>
      <p:nvGrpSpPr>
        <p:cNvPr id="1" name=""/>
        <p:cNvGrpSpPr/>
        <p:nvPr/>
      </p:nvGrpSpPr>
      <p:grpSpPr>
        <a:xfrm>
          <a:off x="0" y="0"/>
          <a:ext cx="0" cy="0"/>
          <a:chOff x="0" y="0"/>
          <a:chExt cx="0" cy="0"/>
        </a:xfrm>
      </p:grpSpPr>
      <p:sp>
        <p:nvSpPr>
          <p:cNvPr id="9" name="Content Placeholder 14"/>
          <p:cNvSpPr>
            <a:spLocks noGrp="1"/>
          </p:cNvSpPr>
          <p:nvPr>
            <p:ph sz="quarter" idx="11" hasCustomPrompt="1"/>
          </p:nvPr>
        </p:nvSpPr>
        <p:spPr>
          <a:xfrm>
            <a:off x="339451" y="1357527"/>
            <a:ext cx="8412163" cy="455238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880"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909261A4-F218-48D7-B3D3-8BEF9928C48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Footer Placeholder 13"/>
          <p:cNvSpPr>
            <a:spLocks noGrp="1"/>
          </p:cNvSpPr>
          <p:nvPr>
            <p:ph type="ftr" sz="quarter" idx="17"/>
          </p:nvPr>
        </p:nvSpPr>
        <p:spPr/>
        <p:txBody>
          <a:bodyPr/>
          <a:lstStyle>
            <a:lvl1pPr>
              <a:defRPr/>
            </a:lvl1pPr>
          </a:lstStyle>
          <a:p>
            <a:pPr>
              <a:defRPr/>
            </a:pPr>
            <a:r>
              <a:rPr lang="en-US" dirty="0">
                <a:solidFill>
                  <a:srgbClr val="FFFFFF">
                    <a:lumMod val="50000"/>
                  </a:srgbClr>
                </a:solidFill>
              </a:rPr>
              <a:t>© 2015 NRG Energy, Inc. </a:t>
            </a:r>
          </a:p>
        </p:txBody>
      </p:sp>
      <p:sp>
        <p:nvSpPr>
          <p:cNvPr id="11" name="Title 1"/>
          <p:cNvSpPr>
            <a:spLocks noGrp="1"/>
          </p:cNvSpPr>
          <p:nvPr>
            <p:ph type="title"/>
          </p:nvPr>
        </p:nvSpPr>
        <p:spPr>
          <a:xfrm>
            <a:off x="1280160" y="165168"/>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defTabSz="857250">
              <a:spcBef>
                <a:spcPts val="600"/>
              </a:spcBef>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271AE769-AE99-45CF-8C6A-400BBCF9F6DA}"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14558438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658521107"/>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Title 1"/>
          <p:cNvSpPr>
            <a:spLocks noGrp="1"/>
          </p:cNvSpPr>
          <p:nvPr>
            <p:ph type="title"/>
          </p:nvPr>
        </p:nvSpPr>
        <p:spPr>
          <a:xfrm>
            <a:off x="1200150" y="259835"/>
            <a:ext cx="7758996" cy="604838"/>
          </a:xfrm>
          <a:prstGeom prst="rect">
            <a:avLst/>
          </a:prstGeom>
        </p:spPr>
        <p:txBody>
          <a:bodyPr/>
          <a:lstStyle>
            <a:lvl1pPr>
              <a:defRPr>
                <a:solidFill>
                  <a:schemeClr val="tx1"/>
                </a:solidFill>
              </a:defRPr>
            </a:lvl1pPr>
          </a:lstStyle>
          <a:p>
            <a:r>
              <a:rPr lang="en-US" dirty="0"/>
              <a:t>Click to edit Master title style</a:t>
            </a:r>
          </a:p>
        </p:txBody>
      </p:sp>
      <p:sp>
        <p:nvSpPr>
          <p:cNvPr id="7" name="Slide Number Placeholder 8"/>
          <p:cNvSpPr>
            <a:spLocks noGrp="1"/>
          </p:cNvSpPr>
          <p:nvPr>
            <p:ph type="sldNum" sz="quarter" idx="12"/>
          </p:nvPr>
        </p:nvSpPr>
        <p:spPr>
          <a:xfrm>
            <a:off x="8422396" y="6578778"/>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41487145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p:txBody>
          <a:bodyPr/>
          <a:lstStyle>
            <a:lvl1pPr>
              <a:defRPr/>
            </a:lvl1pPr>
          </a:lstStyle>
          <a:p>
            <a:pPr>
              <a:defRPr/>
            </a:pPr>
            <a:fld id="{A93DD454-2FF0-40EC-B082-2D0848B7FF30}" type="slidenum">
              <a:rPr lang="en-US">
                <a:solidFill>
                  <a:srgbClr val="000000">
                    <a:lumMod val="65000"/>
                    <a:lumOff val="35000"/>
                  </a:srgbClr>
                </a:solidFill>
              </a:rPr>
              <a:pPr>
                <a:defRPr/>
              </a:pPr>
              <a:t>‹#›</a:t>
            </a:fld>
            <a:endParaRPr lang="en-US" dirty="0">
              <a:solidFill>
                <a:srgbClr val="000000">
                  <a:lumMod val="65000"/>
                  <a:lumOff val="35000"/>
                </a:srgbClr>
              </a:solidFill>
            </a:endParaRPr>
          </a:p>
        </p:txBody>
      </p:sp>
      <p:pic>
        <p:nvPicPr>
          <p:cNvPr id="7" name="Picture 6" descr="NRG(r)_signature_v.png"/>
          <p:cNvPicPr>
            <a:picLocks noChangeAspect="1"/>
          </p:cNvPicPr>
          <p:nvPr userDrawn="1"/>
        </p:nvPicPr>
        <p:blipFill>
          <a:blip r:embed="rId2"/>
          <a:stretch>
            <a:fillRect/>
          </a:stretch>
        </p:blipFill>
        <p:spPr>
          <a:xfrm>
            <a:off x="7417203" y="6346042"/>
            <a:ext cx="632812" cy="426638"/>
          </a:xfrm>
          <a:prstGeom prst="rect">
            <a:avLst/>
          </a:prstGeom>
        </p:spPr>
      </p:pic>
      <p:sp>
        <p:nvSpPr>
          <p:cNvPr id="9" name="Rectangle 15"/>
          <p:cNvSpPr>
            <a:spLocks noGrp="1" noChangeArrowheads="1"/>
          </p:cNvSpPr>
          <p:nvPr>
            <p:ph type="ftr" sz="quarter" idx="3"/>
          </p:nvPr>
        </p:nvSpPr>
        <p:spPr bwMode="auto">
          <a:xfrm>
            <a:off x="2823882" y="6598985"/>
            <a:ext cx="4121820" cy="138499"/>
          </a:xfrm>
          <a:prstGeom prst="rect">
            <a:avLst/>
          </a:prstGeom>
          <a:noFill/>
          <a:ln>
            <a:noFill/>
          </a:ln>
          <a:effectLst/>
          <a:extLst>
            <a:ext uri="{FAA26D3D-D897-4be2-8F04-BA451C77F1D7}"/>
          </a:extLst>
        </p:spPr>
        <p:txBody>
          <a:bodyPr vert="horz" wrap="square" lIns="0" tIns="0" rIns="0" bIns="0" numCol="1" anchor="ctr" anchorCtr="0" compatLnSpc="1">
            <a:prstTxWarp prst="textNoShape">
              <a:avLst/>
            </a:prstTxWarp>
            <a:spAutoFit/>
          </a:bodyPr>
          <a:lstStyle>
            <a:lvl1pPr algn="r" eaLnBrk="0" hangingPunct="0">
              <a:defRPr sz="900" smtClean="0">
                <a:solidFill>
                  <a:schemeClr val="tx1">
                    <a:lumMod val="50000"/>
                    <a:lumOff val="50000"/>
                  </a:schemeClr>
                </a:solidFill>
                <a:ea typeface="ＭＳ Ｐゴシック" pitchFamily="1" charset="-128"/>
                <a:cs typeface="Arial" pitchFamily="34" charset="0"/>
              </a:defRPr>
            </a:lvl1pPr>
          </a:lstStyle>
          <a:p>
            <a:pPr>
              <a:defRPr/>
            </a:pPr>
            <a:r>
              <a:rPr lang="en-US" dirty="0">
                <a:solidFill>
                  <a:srgbClr val="000000">
                    <a:lumMod val="50000"/>
                    <a:lumOff val="50000"/>
                  </a:srgbClr>
                </a:solidFill>
              </a:rPr>
              <a:t>© 2015 NRG Energy, Inc.  All rights reserved.  3Q15</a:t>
            </a:r>
          </a:p>
        </p:txBody>
      </p:sp>
      <p:cxnSp>
        <p:nvCxnSpPr>
          <p:cNvPr id="10" name="Straight Connector 9"/>
          <p:cNvCxnSpPr/>
          <p:nvPr userDrawn="1"/>
        </p:nvCxnSpPr>
        <p:spPr>
          <a:xfrm rot="5400000">
            <a:off x="7091803" y="6621110"/>
            <a:ext cx="138109" cy="1588"/>
          </a:xfrm>
          <a:prstGeom prst="line">
            <a:avLst/>
          </a:prstGeom>
          <a:ln w="9525"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Rectangle 12"/>
          <p:cNvSpPr/>
          <p:nvPr userDrawn="1"/>
        </p:nvSpPr>
        <p:spPr>
          <a:xfrm>
            <a:off x="0" y="3722314"/>
            <a:ext cx="9144000" cy="5226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7" name="Text Placeholder 16"/>
          <p:cNvSpPr>
            <a:spLocks noGrp="1"/>
          </p:cNvSpPr>
          <p:nvPr>
            <p:ph type="body" sz="quarter" idx="13" hasCustomPrompt="1"/>
          </p:nvPr>
        </p:nvSpPr>
        <p:spPr>
          <a:xfrm>
            <a:off x="407078" y="4638283"/>
            <a:ext cx="4518725" cy="438150"/>
          </a:xfrm>
          <a:prstGeom prst="rect">
            <a:avLst/>
          </a:prstGeom>
        </p:spPr>
        <p:txBody>
          <a:bodyPr/>
          <a:lstStyle>
            <a:lvl1pPr marL="0" indent="0">
              <a:buNone/>
              <a:defRPr sz="1600" b="1">
                <a:solidFill>
                  <a:schemeClr val="accent1"/>
                </a:solidFill>
              </a:defRPr>
            </a:lvl1pPr>
          </a:lstStyle>
          <a:p>
            <a:pPr lvl="0"/>
            <a:r>
              <a:rPr lang="en-US" dirty="0"/>
              <a:t>Click to enter name</a:t>
            </a:r>
          </a:p>
        </p:txBody>
      </p:sp>
      <p:sp>
        <p:nvSpPr>
          <p:cNvPr id="18" name="Text Placeholder 16"/>
          <p:cNvSpPr>
            <a:spLocks noGrp="1"/>
          </p:cNvSpPr>
          <p:nvPr>
            <p:ph type="body" sz="quarter" idx="14" hasCustomPrompt="1"/>
          </p:nvPr>
        </p:nvSpPr>
        <p:spPr>
          <a:xfrm>
            <a:off x="407079" y="507643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email</a:t>
            </a:r>
          </a:p>
        </p:txBody>
      </p:sp>
      <p:sp>
        <p:nvSpPr>
          <p:cNvPr id="19" name="Text Placeholder 16"/>
          <p:cNvSpPr>
            <a:spLocks noGrp="1"/>
          </p:cNvSpPr>
          <p:nvPr>
            <p:ph type="body" sz="quarter" idx="15" hasCustomPrompt="1"/>
          </p:nvPr>
        </p:nvSpPr>
        <p:spPr>
          <a:xfrm>
            <a:off x="407079" y="551458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phone #</a:t>
            </a:r>
          </a:p>
        </p:txBody>
      </p:sp>
    </p:spTree>
    <p:extLst>
      <p:ext uri="{BB962C8B-B14F-4D97-AF65-F5344CB8AC3E}">
        <p14:creationId xmlns:p14="http://schemas.microsoft.com/office/powerpoint/2010/main" val="2888877302"/>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9" name="Rectangle 8"/>
          <p:cNvSpPr/>
          <p:nvPr userDrawn="1"/>
        </p:nvSpPr>
        <p:spPr>
          <a:xfrm>
            <a:off x="1" y="0"/>
            <a:ext cx="9144000" cy="44666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593" y="3520588"/>
            <a:ext cx="1252804" cy="983646"/>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48288" y="5948600"/>
            <a:ext cx="1052821" cy="709805"/>
          </a:xfrm>
          <a:prstGeom prst="rect">
            <a:avLst/>
          </a:prstGeom>
        </p:spPr>
      </p:pic>
      <p:sp>
        <p:nvSpPr>
          <p:cNvPr id="3" name="Subtitle 2"/>
          <p:cNvSpPr>
            <a:spLocks noGrp="1"/>
          </p:cNvSpPr>
          <p:nvPr>
            <p:ph type="subTitle" idx="1" hasCustomPrompt="1"/>
          </p:nvPr>
        </p:nvSpPr>
        <p:spPr>
          <a:xfrm>
            <a:off x="1790699" y="3568700"/>
            <a:ext cx="6908801" cy="781769"/>
          </a:xfrm>
          <a:prstGeom prst="rect">
            <a:avLst/>
          </a:prstGeom>
        </p:spPr>
        <p:txBody>
          <a:bodyPr anchor="b"/>
          <a:lstStyle>
            <a:lvl1pPr marL="0" indent="0" algn="l">
              <a:lnSpc>
                <a:spcPct val="100000"/>
              </a:lnSpc>
              <a:buNone/>
              <a:defRPr sz="40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Title</a:t>
            </a:r>
          </a:p>
        </p:txBody>
      </p:sp>
      <p:sp>
        <p:nvSpPr>
          <p:cNvPr id="16" name="Text Placeholder 15"/>
          <p:cNvSpPr>
            <a:spLocks noGrp="1"/>
          </p:cNvSpPr>
          <p:nvPr>
            <p:ph type="body" sz="quarter" idx="13" hasCustomPrompt="1"/>
          </p:nvPr>
        </p:nvSpPr>
        <p:spPr>
          <a:xfrm>
            <a:off x="1790699" y="2997543"/>
            <a:ext cx="5009842" cy="434975"/>
          </a:xfrm>
          <a:prstGeom prst="rect">
            <a:avLst/>
          </a:prstGeom>
        </p:spPr>
        <p:txBody>
          <a:bodyPr/>
          <a:lstStyle>
            <a:lvl1pPr marL="0" indent="0">
              <a:buFontTx/>
              <a:buNone/>
              <a:defRPr sz="1600">
                <a:solidFill>
                  <a:schemeClr val="bg1"/>
                </a:solidFill>
              </a:defRPr>
            </a:lvl1pPr>
          </a:lstStyle>
          <a:p>
            <a:pPr lvl="0"/>
            <a:r>
              <a:rPr lang="en-US" dirty="0"/>
              <a:t>Click to edit lead-in</a:t>
            </a:r>
          </a:p>
        </p:txBody>
      </p:sp>
      <p:sp>
        <p:nvSpPr>
          <p:cNvPr id="18" name="Text Placeholder 17"/>
          <p:cNvSpPr>
            <a:spLocks noGrp="1"/>
          </p:cNvSpPr>
          <p:nvPr>
            <p:ph type="body" sz="quarter" idx="14" hasCustomPrompt="1"/>
          </p:nvPr>
        </p:nvSpPr>
        <p:spPr>
          <a:xfrm>
            <a:off x="1790699" y="4638446"/>
            <a:ext cx="7647501" cy="968405"/>
          </a:xfrm>
          <a:prstGeom prst="rect">
            <a:avLst/>
          </a:prstGeom>
        </p:spPr>
        <p:txBody>
          <a:bodyPr/>
          <a:lstStyle>
            <a:lvl1pPr marL="0" indent="0">
              <a:buFontTx/>
              <a:buNone/>
              <a:defRPr sz="2200" baseline="0">
                <a:solidFill>
                  <a:schemeClr val="bg1">
                    <a:lumMod val="50000"/>
                  </a:schemeClr>
                </a:solidFill>
              </a:defRPr>
            </a:lvl1pPr>
          </a:lstStyle>
          <a:p>
            <a:pPr lvl="0"/>
            <a:r>
              <a:rPr lang="en-US" dirty="0"/>
              <a:t>Click to edit sub-title</a:t>
            </a:r>
          </a:p>
        </p:txBody>
      </p:sp>
      <p:sp>
        <p:nvSpPr>
          <p:cNvPr id="2" name="Rectangle 1"/>
          <p:cNvSpPr/>
          <p:nvPr userDrawn="1"/>
        </p:nvSpPr>
        <p:spPr bwMode="white">
          <a:xfrm>
            <a:off x="144966" y="5948600"/>
            <a:ext cx="1159727" cy="8201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501957"/>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slide, no sub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69778" y="460751"/>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6" name="Slide Number Placeholder 10"/>
          <p:cNvSpPr>
            <a:spLocks noGrp="1"/>
          </p:cNvSpPr>
          <p:nvPr>
            <p:ph type="sldNum" sz="quarter" idx="12"/>
          </p:nvPr>
        </p:nvSpPr>
        <p:spPr>
          <a:xfrm>
            <a:off x="8422396" y="6433122"/>
            <a:ext cx="512762" cy="158750"/>
          </a:xfrm>
          <a:prstGeom prst="rect">
            <a:avLst/>
          </a:prstGeom>
        </p:spPr>
        <p:txBody>
          <a:bodyPr/>
          <a:lstStyle>
            <a:lvl1pPr algn="r">
              <a:defRPr sz="900">
                <a:solidFill>
                  <a:schemeClr val="tx1">
                    <a:lumMod val="65000"/>
                    <a:lumOff val="35000"/>
                  </a:schemeClr>
                </a:solidFill>
              </a:defRPr>
            </a:lvl1pPr>
          </a:lstStyle>
          <a:p>
            <a:pPr>
              <a:defRPr/>
            </a:pPr>
            <a:fld id="{9FE85475-D586-4FFF-A814-843BE945EBFE}"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8" name="Footer Placeholder 18"/>
          <p:cNvSpPr>
            <a:spLocks noGrp="1"/>
          </p:cNvSpPr>
          <p:nvPr>
            <p:ph type="ftr" sz="quarter" idx="10"/>
          </p:nvPr>
        </p:nvSpPr>
        <p:spPr>
          <a:xfrm>
            <a:off x="1449296" y="6444997"/>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
        <p:nvSpPr>
          <p:cNvPr id="5"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Tree>
    <p:extLst>
      <p:ext uri="{BB962C8B-B14F-4D97-AF65-F5344CB8AC3E}">
        <p14:creationId xmlns:p14="http://schemas.microsoft.com/office/powerpoint/2010/main" val="3857764139"/>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slide chart, no subsection header">
    <p:spTree>
      <p:nvGrpSpPr>
        <p:cNvPr id="1" name=""/>
        <p:cNvGrpSpPr/>
        <p:nvPr/>
      </p:nvGrpSpPr>
      <p:grpSpPr>
        <a:xfrm>
          <a:off x="0" y="0"/>
          <a:ext cx="0" cy="0"/>
          <a:chOff x="0" y="0"/>
          <a:chExt cx="0" cy="0"/>
        </a:xfrm>
      </p:grpSpPr>
      <p:sp>
        <p:nvSpPr>
          <p:cNvPr id="15" name="Content Placeholder 14"/>
          <p:cNvSpPr>
            <a:spLocks noGrp="1"/>
          </p:cNvSpPr>
          <p:nvPr>
            <p:ph sz="quarter" idx="11" hasCustomPrompt="1"/>
          </p:nvPr>
        </p:nvSpPr>
        <p:spPr>
          <a:xfrm>
            <a:off x="361753" y="1357527"/>
            <a:ext cx="8412163" cy="491807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563"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563"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6" name="Slide Number Placeholder 12"/>
          <p:cNvSpPr>
            <a:spLocks noGrp="1"/>
          </p:cNvSpPr>
          <p:nvPr>
            <p:ph type="sldNum" sz="quarter" idx="13"/>
          </p:nvPr>
        </p:nvSpPr>
        <p:spPr>
          <a:xfrm>
            <a:off x="8422396" y="6432021"/>
            <a:ext cx="512762" cy="158750"/>
          </a:xfrm>
          <a:prstGeom prst="rect">
            <a:avLst/>
          </a:prstGeom>
        </p:spPr>
        <p:txBody>
          <a:bodyPr/>
          <a:lstStyle>
            <a:lvl1pPr algn="r">
              <a:defRPr/>
            </a:lvl1pPr>
          </a:lstStyle>
          <a:p>
            <a:pPr>
              <a:defRPr/>
            </a:pPr>
            <a:fld id="{6ED8009D-65C8-49D1-9DFF-934C2023DE9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9" name="Title 1"/>
          <p:cNvSpPr>
            <a:spLocks noGrp="1"/>
          </p:cNvSpPr>
          <p:nvPr>
            <p:ph type="title"/>
          </p:nvPr>
        </p:nvSpPr>
        <p:spPr>
          <a:xfrm>
            <a:off x="361753" y="472299"/>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0" name="Footer Placeholder 18"/>
          <p:cNvSpPr>
            <a:spLocks noGrp="1"/>
          </p:cNvSpPr>
          <p:nvPr>
            <p:ph type="ftr" sz="quarter" idx="10"/>
          </p:nvPr>
        </p:nvSpPr>
        <p:spPr>
          <a:xfrm>
            <a:off x="1447800" y="6452801"/>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
        <p:nvSpPr>
          <p:cNvPr id="7"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Tree>
    <p:extLst>
      <p:ext uri="{BB962C8B-B14F-4D97-AF65-F5344CB8AC3E}">
        <p14:creationId xmlns:p14="http://schemas.microsoft.com/office/powerpoint/2010/main" val="898156090"/>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Content slide chart, no subsection header">
    <p:spTree>
      <p:nvGrpSpPr>
        <p:cNvPr id="1" name=""/>
        <p:cNvGrpSpPr/>
        <p:nvPr/>
      </p:nvGrpSpPr>
      <p:grpSpPr>
        <a:xfrm>
          <a:off x="0" y="0"/>
          <a:ext cx="0" cy="0"/>
          <a:chOff x="0" y="0"/>
          <a:chExt cx="0" cy="0"/>
        </a:xfrm>
      </p:grpSpPr>
      <p:sp>
        <p:nvSpPr>
          <p:cNvPr id="9" name="Content Placeholder 14"/>
          <p:cNvSpPr>
            <a:spLocks noGrp="1"/>
          </p:cNvSpPr>
          <p:nvPr>
            <p:ph sz="quarter" idx="11" hasCustomPrompt="1"/>
          </p:nvPr>
        </p:nvSpPr>
        <p:spPr>
          <a:xfrm>
            <a:off x="339451" y="1357527"/>
            <a:ext cx="8412163" cy="4552385"/>
          </a:xfrm>
          <a:prstGeom prst="rect">
            <a:avLst/>
          </a:prstGeom>
        </p:spPr>
        <p:txBody>
          <a:bodyPr/>
          <a:lstStyle>
            <a:lvl1pPr marL="182880" indent="-182880" algn="l" rtl="0" eaLnBrk="1" fontAlgn="base" hangingPunct="1">
              <a:lnSpc>
                <a:spcPct val="110000"/>
              </a:lnSpc>
              <a:spcBef>
                <a:spcPts val="600"/>
              </a:spcBef>
              <a:spcAft>
                <a:spcPct val="0"/>
              </a:spcAft>
              <a:buFont typeface="Arial" pitchFamily="34" charset="0"/>
              <a:buNone/>
              <a:defRPr lang="en-US" sz="2600" noProof="0" dirty="0" smtClean="0">
                <a:solidFill>
                  <a:schemeClr val="tx1"/>
                </a:solidFill>
                <a:latin typeface="+mn-lt"/>
                <a:ea typeface="ＭＳ Ｐゴシック" charset="0"/>
                <a:cs typeface="ＭＳ Ｐゴシック" charset="0"/>
              </a:defRPr>
            </a:lvl1pPr>
            <a:lvl2pPr marL="457200" indent="-182880" algn="l" rtl="0" eaLnBrk="1" fontAlgn="base" hangingPunct="1">
              <a:lnSpc>
                <a:spcPct val="110000"/>
              </a:lnSpc>
              <a:spcBef>
                <a:spcPts val="600"/>
              </a:spcBef>
              <a:spcAft>
                <a:spcPct val="0"/>
              </a:spcAft>
              <a:buFont typeface="Verdana" pitchFamily="34" charset="0"/>
              <a:buChar char="—"/>
              <a:defRPr lang="en-US" sz="1800" dirty="0" smtClean="0">
                <a:solidFill>
                  <a:schemeClr val="tx1"/>
                </a:solidFill>
                <a:latin typeface="+mn-lt"/>
                <a:ea typeface="ＭＳ Ｐゴシック" charset="0"/>
                <a:cs typeface="ＭＳ Ｐゴシック"/>
              </a:defRPr>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dirty="0"/>
              <a:t>Click icon to add graphic</a:t>
            </a:r>
          </a:p>
        </p:txBody>
      </p:sp>
      <p:sp>
        <p:nvSpPr>
          <p:cNvPr id="12" name="Text Placeholder 13"/>
          <p:cNvSpPr>
            <a:spLocks noGrp="1"/>
          </p:cNvSpPr>
          <p:nvPr>
            <p:ph type="body" sz="quarter" idx="14"/>
          </p:nvPr>
        </p:nvSpPr>
        <p:spPr>
          <a:xfrm>
            <a:off x="327426" y="5720304"/>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430712"/>
            <a:ext cx="512762" cy="158750"/>
          </a:xfrm>
          <a:prstGeom prst="rect">
            <a:avLst/>
          </a:prstGeom>
        </p:spPr>
        <p:txBody>
          <a:bodyPr/>
          <a:lstStyle>
            <a:lvl1pPr algn="r">
              <a:defRPr/>
            </a:lvl1pPr>
          </a:lstStyle>
          <a:p>
            <a:pPr>
              <a:defRPr/>
            </a:pPr>
            <a:fld id="{909261A4-F218-48D7-B3D3-8BEF9928C48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358305" y="410269"/>
            <a:ext cx="8229600" cy="676656"/>
          </a:xfrm>
          <a:prstGeom prst="rect">
            <a:avLst/>
          </a:prstGeom>
        </p:spPr>
        <p:txBody>
          <a:bodyPr anchor="b"/>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1447800" y="644815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
        <p:nvSpPr>
          <p:cNvPr id="15"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Tree>
    <p:extLst>
      <p:ext uri="{BB962C8B-B14F-4D97-AF65-F5344CB8AC3E}">
        <p14:creationId xmlns:p14="http://schemas.microsoft.com/office/powerpoint/2010/main" val="396922943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defTabSz="857250">
              <a:spcBef>
                <a:spcPts val="600"/>
              </a:spcBef>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3"/>
          <p:cNvSpPr>
            <a:spLocks noGrp="1"/>
          </p:cNvSpPr>
          <p:nvPr>
            <p:ph type="body" sz="quarter" idx="14"/>
          </p:nvPr>
        </p:nvSpPr>
        <p:spPr>
          <a:xfrm>
            <a:off x="327426" y="5732076"/>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dirty="0"/>
              <a:t>Click to edit Master text styles</a:t>
            </a:r>
          </a:p>
        </p:txBody>
      </p:sp>
      <p:sp>
        <p:nvSpPr>
          <p:cNvPr id="7" name="Slide Number Placeholder 12"/>
          <p:cNvSpPr>
            <a:spLocks noGrp="1"/>
          </p:cNvSpPr>
          <p:nvPr>
            <p:ph type="sldNum" sz="quarter" idx="16"/>
          </p:nvPr>
        </p:nvSpPr>
        <p:spPr>
          <a:xfrm>
            <a:off x="8422396" y="6429992"/>
            <a:ext cx="512762" cy="158750"/>
          </a:xfrm>
          <a:prstGeom prst="rect">
            <a:avLst/>
          </a:prstGeom>
        </p:spPr>
        <p:txBody>
          <a:bodyPr/>
          <a:lstStyle>
            <a:lvl1pPr algn="r">
              <a:defRPr/>
            </a:lvl1pPr>
          </a:lstStyle>
          <a:p>
            <a:pPr>
              <a:defRPr/>
            </a:pPr>
            <a:fld id="{271AE769-AE99-45CF-8C6A-400BBCF9F6DA}"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Title 1"/>
          <p:cNvSpPr>
            <a:spLocks noGrp="1"/>
          </p:cNvSpPr>
          <p:nvPr>
            <p:ph type="title"/>
          </p:nvPr>
        </p:nvSpPr>
        <p:spPr>
          <a:xfrm>
            <a:off x="356130" y="466226"/>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3" name="Footer Placeholder 18"/>
          <p:cNvSpPr>
            <a:spLocks noGrp="1"/>
          </p:cNvSpPr>
          <p:nvPr>
            <p:ph type="ftr" sz="quarter" idx="10"/>
          </p:nvPr>
        </p:nvSpPr>
        <p:spPr>
          <a:xfrm>
            <a:off x="1450092" y="6444774"/>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Tree>
    <p:extLst>
      <p:ext uri="{BB962C8B-B14F-4D97-AF65-F5344CB8AC3E}">
        <p14:creationId xmlns:p14="http://schemas.microsoft.com/office/powerpoint/2010/main" val="770046839"/>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a:xfrm>
            <a:off x="8422396" y="6439296"/>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6" name="Footer Placeholder 18"/>
          <p:cNvSpPr>
            <a:spLocks noGrp="1"/>
          </p:cNvSpPr>
          <p:nvPr>
            <p:ph type="ftr" sz="quarter" idx="10"/>
          </p:nvPr>
        </p:nvSpPr>
        <p:spPr>
          <a:xfrm>
            <a:off x="1447800" y="6444638"/>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
        <p:nvSpPr>
          <p:cNvPr id="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Tree>
    <p:extLst>
      <p:ext uri="{BB962C8B-B14F-4D97-AF65-F5344CB8AC3E}">
        <p14:creationId xmlns:p14="http://schemas.microsoft.com/office/powerpoint/2010/main" val="149977270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baseline="0" dirty="0" smtClean="0">
                <a:solidFill>
                  <a:schemeClr val="tx1"/>
                </a:solidFill>
                <a:latin typeface="+mn-lt"/>
                <a:ea typeface="ＭＳ Ｐゴシック" charset="0"/>
                <a:cs typeface="ＭＳ Ｐゴシック"/>
              </a:defRPr>
            </a:lvl3pPr>
            <a:lvl4pPr marL="1097280" indent="-182880">
              <a:lnSpc>
                <a:spcPct val="110000"/>
              </a:lnSpc>
              <a:spcBef>
                <a:spcPts val="600"/>
              </a:spcBef>
              <a:buFont typeface="Wingdings" pitchFamily="2" charset="2"/>
              <a:buChar char="§"/>
              <a:defRPr lang="en-US" sz="1200" baseline="0" dirty="0" smtClean="0">
                <a:solidFill>
                  <a:schemeClr val="tx1"/>
                </a:solidFill>
                <a:latin typeface="+mn-lt"/>
                <a:ea typeface="ＭＳ Ｐゴシック" charset="0"/>
                <a:cs typeface="ＭＳ Ｐゴシック"/>
              </a:defRPr>
            </a:lvl4pPr>
            <a:lvl5pPr>
              <a:buFont typeface="Courier New" pitchFamily="49" charset="0"/>
              <a:buChar char="o"/>
              <a:defRPr sz="11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Slide Number Placeholder 12"/>
          <p:cNvSpPr>
            <a:spLocks noGrp="1"/>
          </p:cNvSpPr>
          <p:nvPr>
            <p:ph type="sldNum" sz="quarter" idx="13"/>
          </p:nvPr>
        </p:nvSpPr>
        <p:spPr>
          <a:xfrm>
            <a:off x="8422396" y="6578778"/>
            <a:ext cx="512762" cy="158750"/>
          </a:xfrm>
          <a:prstGeom prst="rect">
            <a:avLst/>
          </a:prstGeom>
        </p:spPr>
        <p:txBody>
          <a:bodyPr/>
          <a:lstStyle>
            <a:lvl1pPr algn="r">
              <a:defRPr/>
            </a:lvl1pPr>
          </a:lstStyle>
          <a:p>
            <a:pPr>
              <a:defRPr/>
            </a:pPr>
            <a:fld id="{D4F2C513-267E-490F-94EE-DB5C46697BEC}"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7" name="Footer Placeholder 13"/>
          <p:cNvSpPr>
            <a:spLocks noGrp="1"/>
          </p:cNvSpPr>
          <p:nvPr>
            <p:ph type="ftr" sz="quarter" idx="14"/>
          </p:nvPr>
        </p:nvSpPr>
        <p:spPr/>
        <p:txBody>
          <a:bodyPr/>
          <a:lstStyle>
            <a:lvl1pPr>
              <a:defRPr/>
            </a:lvl1pPr>
          </a:lstStyle>
          <a:p>
            <a:pPr>
              <a:defRPr/>
            </a:pPr>
            <a:r>
              <a:rPr lang="en-US" dirty="0">
                <a:solidFill>
                  <a:srgbClr val="FFFFFF">
                    <a:lumMod val="50000"/>
                  </a:srgbClr>
                </a:solidFill>
              </a:rPr>
              <a:t>© 2015 NRG Energy, Inc. </a:t>
            </a:r>
          </a:p>
        </p:txBody>
      </p:sp>
      <p:sp>
        <p:nvSpPr>
          <p:cNvPr id="10"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0" name="Slide Number Placeholder 8"/>
          <p:cNvSpPr>
            <a:spLocks noGrp="1"/>
          </p:cNvSpPr>
          <p:nvPr>
            <p:ph type="sldNum" sz="quarter" idx="12"/>
          </p:nvPr>
        </p:nvSpPr>
        <p:spPr>
          <a:xfrm>
            <a:off x="8422396" y="6429803"/>
            <a:ext cx="512762" cy="158750"/>
          </a:xfrm>
          <a:prstGeom prst="rect">
            <a:avLst/>
          </a:prstGeom>
        </p:spPr>
        <p:txBody>
          <a:bodyPr/>
          <a:lstStyle>
            <a:lvl1pPr algn="r">
              <a:defRPr/>
            </a:lvl1pPr>
          </a:lstStyle>
          <a:p>
            <a:pPr>
              <a:defRPr/>
            </a:pPr>
            <a:fld id="{A93DD454-2FF0-40EC-B082-2D0848B7FF30}"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7" name="Footer Placeholder 18"/>
          <p:cNvSpPr>
            <a:spLocks noGrp="1"/>
          </p:cNvSpPr>
          <p:nvPr>
            <p:ph type="ftr" sz="quarter" idx="10"/>
          </p:nvPr>
        </p:nvSpPr>
        <p:spPr>
          <a:xfrm>
            <a:off x="1450354" y="6446460"/>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spTree>
    <p:extLst>
      <p:ext uri="{BB962C8B-B14F-4D97-AF65-F5344CB8AC3E}">
        <p14:creationId xmlns:p14="http://schemas.microsoft.com/office/powerpoint/2010/main" val="2786262255"/>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
        <p:nvSpPr>
          <p:cNvPr id="4" name="Slide Number Placeholder 8"/>
          <p:cNvSpPr>
            <a:spLocks noGrp="1"/>
          </p:cNvSpPr>
          <p:nvPr>
            <p:ph type="sldNum" sz="quarter" idx="12"/>
          </p:nvPr>
        </p:nvSpPr>
        <p:spPr/>
        <p:txBody>
          <a:bodyPr/>
          <a:lstStyle>
            <a:lvl1pPr>
              <a:defRPr/>
            </a:lvl1pPr>
          </a:lstStyle>
          <a:p>
            <a:pPr>
              <a:defRPr/>
            </a:pPr>
            <a:fld id="{A93DD454-2FF0-40EC-B082-2D0848B7FF30}" type="slidenum">
              <a:rPr lang="en-US"/>
              <a:pPr>
                <a:defRPr/>
              </a:pPr>
              <a:t>‹#›</a:t>
            </a:fld>
            <a:endParaRPr lang="en-US" dirty="0"/>
          </a:p>
        </p:txBody>
      </p:sp>
      <p:pic>
        <p:nvPicPr>
          <p:cNvPr id="7" name="Picture 6" descr="NRG(r)_signature_v.png"/>
          <p:cNvPicPr>
            <a:picLocks noChangeAspect="1"/>
          </p:cNvPicPr>
          <p:nvPr userDrawn="1"/>
        </p:nvPicPr>
        <p:blipFill>
          <a:blip r:embed="rId2"/>
          <a:stretch>
            <a:fillRect/>
          </a:stretch>
        </p:blipFill>
        <p:spPr>
          <a:xfrm>
            <a:off x="7417203" y="6346042"/>
            <a:ext cx="632812" cy="426638"/>
          </a:xfrm>
          <a:prstGeom prst="rect">
            <a:avLst/>
          </a:prstGeom>
        </p:spPr>
      </p:pic>
      <p:sp>
        <p:nvSpPr>
          <p:cNvPr id="9" name="Rectangle 15"/>
          <p:cNvSpPr>
            <a:spLocks noGrp="1" noChangeArrowheads="1"/>
          </p:cNvSpPr>
          <p:nvPr>
            <p:ph type="ftr" sz="quarter" idx="3"/>
          </p:nvPr>
        </p:nvSpPr>
        <p:spPr bwMode="auto">
          <a:xfrm>
            <a:off x="2823882" y="6598985"/>
            <a:ext cx="4121820" cy="138499"/>
          </a:xfrm>
          <a:prstGeom prst="rect">
            <a:avLst/>
          </a:prstGeom>
          <a:noFill/>
          <a:ln>
            <a:noFill/>
          </a:ln>
          <a:effectLst/>
          <a:extLst/>
        </p:spPr>
        <p:txBody>
          <a:bodyPr vert="horz" wrap="square" lIns="0" tIns="0" rIns="0" bIns="0" numCol="1" anchor="ctr" anchorCtr="0" compatLnSpc="1">
            <a:prstTxWarp prst="textNoShape">
              <a:avLst/>
            </a:prstTxWarp>
            <a:spAutoFit/>
          </a:bodyPr>
          <a:lstStyle>
            <a:lvl1pPr algn="r" eaLnBrk="0" hangingPunct="0">
              <a:defRPr sz="900" smtClean="0">
                <a:solidFill>
                  <a:schemeClr val="tx1">
                    <a:lumMod val="50000"/>
                    <a:lumOff val="50000"/>
                  </a:schemeClr>
                </a:solidFill>
                <a:ea typeface="ＭＳ Ｐゴシック" pitchFamily="1" charset="-128"/>
                <a:cs typeface="Arial" pitchFamily="34" charset="0"/>
              </a:defRPr>
            </a:lvl1pPr>
          </a:lstStyle>
          <a:p>
            <a:pPr>
              <a:defRPr/>
            </a:pPr>
            <a:r>
              <a:rPr lang="en-US" dirty="0"/>
              <a:t>© 2016 NRG Energy, Inc.  All rights reserved.  2Q16</a:t>
            </a:r>
          </a:p>
        </p:txBody>
      </p:sp>
      <p:cxnSp>
        <p:nvCxnSpPr>
          <p:cNvPr id="10" name="Straight Connector 9"/>
          <p:cNvCxnSpPr/>
          <p:nvPr userDrawn="1"/>
        </p:nvCxnSpPr>
        <p:spPr>
          <a:xfrm rot="5400000">
            <a:off x="7091803" y="6621110"/>
            <a:ext cx="138109" cy="1588"/>
          </a:xfrm>
          <a:prstGeom prst="line">
            <a:avLst/>
          </a:prstGeom>
          <a:ln w="9525" cap="flat" cmpd="sng" algn="ctr">
            <a:solidFill>
              <a:schemeClr val="tx1">
                <a:lumMod val="50000"/>
                <a:lumOff val="50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p:cNvSpPr>
          <p:nvPr>
            <p:ph type="body" sz="quarter" idx="13" hasCustomPrompt="1"/>
          </p:nvPr>
        </p:nvSpPr>
        <p:spPr>
          <a:xfrm>
            <a:off x="407078" y="4638283"/>
            <a:ext cx="4518725" cy="438150"/>
          </a:xfrm>
          <a:prstGeom prst="rect">
            <a:avLst/>
          </a:prstGeom>
        </p:spPr>
        <p:txBody>
          <a:bodyPr/>
          <a:lstStyle>
            <a:lvl1pPr marL="0" indent="0">
              <a:buNone/>
              <a:defRPr sz="1600" b="1">
                <a:solidFill>
                  <a:schemeClr val="accent1"/>
                </a:solidFill>
              </a:defRPr>
            </a:lvl1pPr>
          </a:lstStyle>
          <a:p>
            <a:pPr lvl="0"/>
            <a:r>
              <a:rPr lang="en-US" dirty="0"/>
              <a:t>Click to enter name</a:t>
            </a:r>
          </a:p>
        </p:txBody>
      </p:sp>
      <p:sp>
        <p:nvSpPr>
          <p:cNvPr id="18" name="Text Placeholder 16"/>
          <p:cNvSpPr>
            <a:spLocks noGrp="1"/>
          </p:cNvSpPr>
          <p:nvPr>
            <p:ph type="body" sz="quarter" idx="14" hasCustomPrompt="1"/>
          </p:nvPr>
        </p:nvSpPr>
        <p:spPr>
          <a:xfrm>
            <a:off x="407079" y="507643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email</a:t>
            </a:r>
          </a:p>
        </p:txBody>
      </p:sp>
      <p:sp>
        <p:nvSpPr>
          <p:cNvPr id="19" name="Text Placeholder 16"/>
          <p:cNvSpPr>
            <a:spLocks noGrp="1"/>
          </p:cNvSpPr>
          <p:nvPr>
            <p:ph type="body" sz="quarter" idx="15" hasCustomPrompt="1"/>
          </p:nvPr>
        </p:nvSpPr>
        <p:spPr>
          <a:xfrm>
            <a:off x="407079" y="5514583"/>
            <a:ext cx="4518724" cy="438150"/>
          </a:xfrm>
          <a:prstGeom prst="rect">
            <a:avLst/>
          </a:prstGeom>
        </p:spPr>
        <p:txBody>
          <a:bodyPr/>
          <a:lstStyle>
            <a:lvl1pPr marL="0" indent="0">
              <a:buNone/>
              <a:defRPr sz="1400" b="0">
                <a:solidFill>
                  <a:schemeClr val="tx1">
                    <a:lumMod val="50000"/>
                    <a:lumOff val="50000"/>
                  </a:schemeClr>
                </a:solidFill>
              </a:defRPr>
            </a:lvl1pPr>
          </a:lstStyle>
          <a:p>
            <a:pPr lvl="0"/>
            <a:r>
              <a:rPr lang="en-US" dirty="0"/>
              <a:t>Click to enter phone #</a:t>
            </a:r>
          </a:p>
        </p:txBody>
      </p:sp>
    </p:spTree>
    <p:extLst>
      <p:ext uri="{BB962C8B-B14F-4D97-AF65-F5344CB8AC3E}">
        <p14:creationId xmlns:p14="http://schemas.microsoft.com/office/powerpoint/2010/main" val="1839540880"/>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LE SLIDE - blue - with positives">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22"/>
            <a:ext cx="9144000" cy="6855555"/>
          </a:xfrm>
          <a:prstGeom prst="rect">
            <a:avLst/>
          </a:prstGeom>
        </p:spPr>
      </p:pic>
      <p:sp>
        <p:nvSpPr>
          <p:cNvPr id="9" name="Text Placeholder 15"/>
          <p:cNvSpPr>
            <a:spLocks noGrp="1"/>
          </p:cNvSpPr>
          <p:nvPr>
            <p:ph type="body" sz="quarter" idx="16" hasCustomPrompt="1"/>
          </p:nvPr>
        </p:nvSpPr>
        <p:spPr>
          <a:xfrm>
            <a:off x="1840675" y="2560305"/>
            <a:ext cx="4959866" cy="326231"/>
          </a:xfrm>
          <a:prstGeom prst="rect">
            <a:avLst/>
          </a:prstGeom>
        </p:spPr>
        <p:txBody>
          <a:bodyPr anchor="b"/>
          <a:lstStyle>
            <a:lvl1pPr marL="0" indent="0">
              <a:spcBef>
                <a:spcPts val="0"/>
              </a:spcBef>
              <a:buFontTx/>
              <a:buNone/>
              <a:defRPr sz="1600">
                <a:solidFill>
                  <a:schemeClr val="bg1"/>
                </a:solidFill>
              </a:defRPr>
            </a:lvl1pPr>
          </a:lstStyle>
          <a:p>
            <a:pPr lvl="0"/>
            <a:r>
              <a:rPr lang="en-US" dirty="0" smtClean="0"/>
              <a:t>Click to edit lead-in</a:t>
            </a:r>
          </a:p>
        </p:txBody>
      </p:sp>
      <p:sp>
        <p:nvSpPr>
          <p:cNvPr id="10" name="Text Placeholder 17"/>
          <p:cNvSpPr>
            <a:spLocks noGrp="1"/>
          </p:cNvSpPr>
          <p:nvPr>
            <p:ph type="body" sz="quarter" idx="14" hasCustomPrompt="1"/>
          </p:nvPr>
        </p:nvSpPr>
        <p:spPr>
          <a:xfrm>
            <a:off x="1852551" y="4543086"/>
            <a:ext cx="6043880" cy="726304"/>
          </a:xfrm>
          <a:prstGeom prst="rect">
            <a:avLst/>
          </a:prstGeom>
        </p:spPr>
        <p:txBody>
          <a:bodyPr/>
          <a:lstStyle>
            <a:lvl1pPr marL="0" indent="0">
              <a:spcBef>
                <a:spcPts val="0"/>
              </a:spcBef>
              <a:buFontTx/>
              <a:buNone/>
              <a:defRPr sz="2200" baseline="0">
                <a:solidFill>
                  <a:schemeClr val="bg1">
                    <a:lumMod val="50000"/>
                  </a:schemeClr>
                </a:solidFill>
              </a:defRPr>
            </a:lvl1pPr>
          </a:lstStyle>
          <a:p>
            <a:pPr lvl="0"/>
            <a:r>
              <a:rPr lang="en-US" dirty="0" smtClean="0"/>
              <a:t>Click to edit sub-title</a:t>
            </a:r>
          </a:p>
        </p:txBody>
      </p:sp>
      <p:sp>
        <p:nvSpPr>
          <p:cNvPr id="13" name="Subtitle 2"/>
          <p:cNvSpPr>
            <a:spLocks noGrp="1"/>
          </p:cNvSpPr>
          <p:nvPr>
            <p:ph type="subTitle" idx="1" hasCustomPrompt="1"/>
          </p:nvPr>
        </p:nvSpPr>
        <p:spPr>
          <a:xfrm>
            <a:off x="1828800" y="3593058"/>
            <a:ext cx="6959063" cy="772358"/>
          </a:xfrm>
          <a:prstGeom prst="rect">
            <a:avLst/>
          </a:prstGeom>
        </p:spPr>
        <p:txBody>
          <a:bodyPr anchor="b"/>
          <a:lstStyle>
            <a:lvl1pPr marL="0" indent="0" algn="l">
              <a:lnSpc>
                <a:spcPct val="100000"/>
              </a:lnSpc>
              <a:spcBef>
                <a:spcPts val="0"/>
              </a:spcBef>
              <a:buNone/>
              <a:defRPr sz="40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Title</a:t>
            </a:r>
          </a:p>
        </p:txBody>
      </p:sp>
    </p:spTree>
    <p:extLst>
      <p:ext uri="{BB962C8B-B14F-4D97-AF65-F5344CB8AC3E}">
        <p14:creationId xmlns:p14="http://schemas.microsoft.com/office/powerpoint/2010/main" val="31109176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BULLETS - White - Positives">
    <p:spTree>
      <p:nvGrpSpPr>
        <p:cNvPr id="1" name=""/>
        <p:cNvGrpSpPr/>
        <p:nvPr/>
      </p:nvGrpSpPr>
      <p:grpSpPr>
        <a:xfrm>
          <a:off x="0" y="0"/>
          <a:ext cx="0" cy="0"/>
          <a:chOff x="0" y="0"/>
          <a:chExt cx="0" cy="0"/>
        </a:xfrm>
      </p:grpSpPr>
      <p:sp>
        <p:nvSpPr>
          <p:cNvPr id="2" name="Do not remove" hidden="1"/>
          <p:cNvSpPr/>
          <p:nvPr userDrawn="1">
            <p:custDataLst>
              <p:tags r:id="rId1"/>
            </p:custDataLst>
          </p:nvPr>
        </p:nvSpPr>
        <p:spPr>
          <a:xfrm>
            <a:off x="0" y="0"/>
            <a:ext cx="12700" cy="12700"/>
          </a:xfrm>
          <a:prstGeom prst="octagon">
            <a:avLst/>
          </a:prstGeom>
          <a:noFill/>
          <a:ln w="25400" cap="flat" cmpd="sng" algn="ctr">
            <a:no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0"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smtClean="0"/>
              <a:t>Click to edit Master title style </a:t>
            </a:r>
            <a:br>
              <a:rPr lang="en-US" dirty="0" smtClean="0"/>
            </a:br>
            <a:r>
              <a:rPr lang="en-US" dirty="0" smtClean="0"/>
              <a:t>– two line capable</a:t>
            </a:r>
            <a:endParaRPr lang="en-US" dirty="0"/>
          </a:p>
        </p:txBody>
      </p:sp>
      <p:sp>
        <p:nvSpPr>
          <p:cNvPr id="18"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smtClean="0">
                <a:ea typeface="Calibri"/>
                <a:cs typeface="Times New Roman"/>
              </a:rPr>
              <a:t>© [year] NRG Energy, Inc.  All rights reserved.   /   Proprietary and Confidential Information</a:t>
            </a:r>
            <a:endParaRPr lang="en-US" dirty="0" smtClean="0"/>
          </a:p>
        </p:txBody>
      </p:sp>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4"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0724355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 blue - with positives">
    <p:spTree>
      <p:nvGrpSpPr>
        <p:cNvPr id="1" name=""/>
        <p:cNvGrpSpPr/>
        <p:nvPr/>
      </p:nvGrpSpPr>
      <p:grpSpPr>
        <a:xfrm>
          <a:off x="0" y="0"/>
          <a:ext cx="0" cy="0"/>
          <a:chOff x="0" y="0"/>
          <a:chExt cx="0" cy="0"/>
        </a:xfrm>
      </p:grpSpPr>
      <p:sp>
        <p:nvSpPr>
          <p:cNvPr id="6" name="Rectangle 5"/>
          <p:cNvSpPr/>
          <p:nvPr userDrawn="1"/>
        </p:nvSpPr>
        <p:spPr>
          <a:xfrm>
            <a:off x="1" y="0"/>
            <a:ext cx="9144000" cy="44666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593" y="3520588"/>
            <a:ext cx="1252804" cy="98364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48288" y="5948600"/>
            <a:ext cx="1052821" cy="709805"/>
          </a:xfrm>
          <a:prstGeom prst="rect">
            <a:avLst/>
          </a:prstGeom>
        </p:spPr>
      </p:pic>
      <p:sp>
        <p:nvSpPr>
          <p:cNvPr id="9" name="Text Placeholder 15"/>
          <p:cNvSpPr>
            <a:spLocks noGrp="1"/>
          </p:cNvSpPr>
          <p:nvPr>
            <p:ph type="body" sz="quarter" idx="16" hasCustomPrompt="1"/>
          </p:nvPr>
        </p:nvSpPr>
        <p:spPr>
          <a:xfrm>
            <a:off x="1840675" y="2560305"/>
            <a:ext cx="4959866" cy="326231"/>
          </a:xfrm>
          <a:prstGeom prst="rect">
            <a:avLst/>
          </a:prstGeom>
        </p:spPr>
        <p:txBody>
          <a:bodyPr anchor="b"/>
          <a:lstStyle>
            <a:lvl1pPr marL="0" indent="0">
              <a:spcBef>
                <a:spcPts val="0"/>
              </a:spcBef>
              <a:buFontTx/>
              <a:buNone/>
              <a:defRPr sz="1600">
                <a:solidFill>
                  <a:schemeClr val="bg1"/>
                </a:solidFill>
              </a:defRPr>
            </a:lvl1pPr>
          </a:lstStyle>
          <a:p>
            <a:pPr lvl="0"/>
            <a:r>
              <a:rPr lang="en-US" dirty="0"/>
              <a:t>Click to edit lead-in</a:t>
            </a:r>
          </a:p>
        </p:txBody>
      </p:sp>
      <p:sp>
        <p:nvSpPr>
          <p:cNvPr id="10" name="Text Placeholder 17"/>
          <p:cNvSpPr>
            <a:spLocks noGrp="1"/>
          </p:cNvSpPr>
          <p:nvPr>
            <p:ph type="body" sz="quarter" idx="14" hasCustomPrompt="1"/>
          </p:nvPr>
        </p:nvSpPr>
        <p:spPr>
          <a:xfrm>
            <a:off x="1852551" y="4543086"/>
            <a:ext cx="6043880" cy="726304"/>
          </a:xfrm>
          <a:prstGeom prst="rect">
            <a:avLst/>
          </a:prstGeom>
        </p:spPr>
        <p:txBody>
          <a:bodyPr/>
          <a:lstStyle>
            <a:lvl1pPr marL="0" indent="0">
              <a:spcBef>
                <a:spcPts val="0"/>
              </a:spcBef>
              <a:buFontTx/>
              <a:buNone/>
              <a:defRPr sz="2200" baseline="0">
                <a:solidFill>
                  <a:schemeClr val="bg1">
                    <a:lumMod val="50000"/>
                  </a:schemeClr>
                </a:solidFill>
              </a:defRPr>
            </a:lvl1pPr>
          </a:lstStyle>
          <a:p>
            <a:pPr lvl="0"/>
            <a:r>
              <a:rPr lang="en-US" dirty="0"/>
              <a:t>Click to edit sub-title</a:t>
            </a:r>
          </a:p>
        </p:txBody>
      </p:sp>
      <p:sp>
        <p:nvSpPr>
          <p:cNvPr id="13" name="Subtitle 2"/>
          <p:cNvSpPr>
            <a:spLocks noGrp="1"/>
          </p:cNvSpPr>
          <p:nvPr>
            <p:ph type="subTitle" idx="1" hasCustomPrompt="1"/>
          </p:nvPr>
        </p:nvSpPr>
        <p:spPr>
          <a:xfrm>
            <a:off x="1828800" y="3593058"/>
            <a:ext cx="6959063" cy="772358"/>
          </a:xfrm>
          <a:prstGeom prst="rect">
            <a:avLst/>
          </a:prstGeom>
        </p:spPr>
        <p:txBody>
          <a:bodyPr anchor="b"/>
          <a:lstStyle>
            <a:lvl1pPr marL="0" indent="0" algn="l">
              <a:lnSpc>
                <a:spcPct val="100000"/>
              </a:lnSpc>
              <a:spcBef>
                <a:spcPts val="0"/>
              </a:spcBef>
              <a:buNone/>
              <a:defRPr sz="40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Title</a:t>
            </a:r>
          </a:p>
        </p:txBody>
      </p:sp>
      <p:sp>
        <p:nvSpPr>
          <p:cNvPr id="2" name="Rectangle 1"/>
          <p:cNvSpPr/>
          <p:nvPr userDrawn="1"/>
        </p:nvSpPr>
        <p:spPr>
          <a:xfrm>
            <a:off x="0" y="5948600"/>
            <a:ext cx="1488558" cy="90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82699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 blue - no positives">
    <p:spTree>
      <p:nvGrpSpPr>
        <p:cNvPr id="1" name=""/>
        <p:cNvGrpSpPr/>
        <p:nvPr/>
      </p:nvGrpSpPr>
      <p:grpSpPr>
        <a:xfrm>
          <a:off x="0" y="0"/>
          <a:ext cx="0" cy="0"/>
          <a:chOff x="0" y="0"/>
          <a:chExt cx="0" cy="0"/>
        </a:xfrm>
      </p:grpSpPr>
      <p:sp>
        <p:nvSpPr>
          <p:cNvPr id="6" name="Rectangle 5"/>
          <p:cNvSpPr/>
          <p:nvPr userDrawn="1"/>
        </p:nvSpPr>
        <p:spPr>
          <a:xfrm>
            <a:off x="1" y="0"/>
            <a:ext cx="9144000" cy="44666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48288" y="5948600"/>
            <a:ext cx="1052821" cy="709805"/>
          </a:xfrm>
          <a:prstGeom prst="rect">
            <a:avLst/>
          </a:prstGeom>
        </p:spPr>
      </p:pic>
      <p:sp>
        <p:nvSpPr>
          <p:cNvPr id="11" name="Rectangle 10"/>
          <p:cNvSpPr/>
          <p:nvPr userDrawn="1"/>
        </p:nvSpPr>
        <p:spPr>
          <a:xfrm>
            <a:off x="0" y="5948600"/>
            <a:ext cx="1488558" cy="90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5"/>
          <p:cNvSpPr>
            <a:spLocks noGrp="1"/>
          </p:cNvSpPr>
          <p:nvPr>
            <p:ph type="body" sz="quarter" idx="16" hasCustomPrompt="1"/>
          </p:nvPr>
        </p:nvSpPr>
        <p:spPr>
          <a:xfrm>
            <a:off x="522054" y="2560305"/>
            <a:ext cx="6551612" cy="326231"/>
          </a:xfrm>
          <a:prstGeom prst="rect">
            <a:avLst/>
          </a:prstGeom>
        </p:spPr>
        <p:txBody>
          <a:bodyPr anchor="b"/>
          <a:lstStyle>
            <a:lvl1pPr marL="0" indent="0">
              <a:spcBef>
                <a:spcPts val="0"/>
              </a:spcBef>
              <a:buFontTx/>
              <a:buNone/>
              <a:defRPr sz="1600">
                <a:solidFill>
                  <a:schemeClr val="bg1"/>
                </a:solidFill>
              </a:defRPr>
            </a:lvl1pPr>
          </a:lstStyle>
          <a:p>
            <a:pPr lvl="0"/>
            <a:r>
              <a:rPr lang="en-US" dirty="0"/>
              <a:t>Click to edit lead-in</a:t>
            </a:r>
          </a:p>
        </p:txBody>
      </p:sp>
      <p:sp>
        <p:nvSpPr>
          <p:cNvPr id="10" name="Text Placeholder 17"/>
          <p:cNvSpPr>
            <a:spLocks noGrp="1"/>
          </p:cNvSpPr>
          <p:nvPr>
            <p:ph type="body" sz="quarter" idx="14"/>
          </p:nvPr>
        </p:nvSpPr>
        <p:spPr>
          <a:xfrm>
            <a:off x="522055" y="4543086"/>
            <a:ext cx="7647501" cy="726304"/>
          </a:xfrm>
          <a:prstGeom prst="rect">
            <a:avLst/>
          </a:prstGeom>
        </p:spPr>
        <p:txBody>
          <a:bodyPr/>
          <a:lstStyle>
            <a:lvl1pPr marL="0" indent="0">
              <a:spcBef>
                <a:spcPts val="0"/>
              </a:spcBef>
              <a:buFontTx/>
              <a:buNone/>
              <a:defRPr sz="2200" baseline="0">
                <a:solidFill>
                  <a:schemeClr val="bg1">
                    <a:lumMod val="50000"/>
                  </a:schemeClr>
                </a:solidFill>
              </a:defRPr>
            </a:lvl1pPr>
          </a:lstStyle>
          <a:p>
            <a:pPr lvl="0"/>
            <a:r>
              <a:rPr lang="en-US"/>
              <a:t>Edit Master text styles</a:t>
            </a:r>
          </a:p>
        </p:txBody>
      </p:sp>
      <p:sp>
        <p:nvSpPr>
          <p:cNvPr id="13" name="Subtitle 2"/>
          <p:cNvSpPr>
            <a:spLocks noGrp="1"/>
          </p:cNvSpPr>
          <p:nvPr>
            <p:ph type="subTitle" idx="1" hasCustomPrompt="1"/>
          </p:nvPr>
        </p:nvSpPr>
        <p:spPr>
          <a:xfrm>
            <a:off x="528119" y="3593058"/>
            <a:ext cx="8532870" cy="772358"/>
          </a:xfrm>
          <a:prstGeom prst="rect">
            <a:avLst/>
          </a:prstGeom>
        </p:spPr>
        <p:txBody>
          <a:bodyPr anchor="b"/>
          <a:lstStyle>
            <a:lvl1pPr marL="0" indent="0" algn="l">
              <a:lnSpc>
                <a:spcPct val="100000"/>
              </a:lnSpc>
              <a:spcBef>
                <a:spcPts val="0"/>
              </a:spcBef>
              <a:buNone/>
              <a:defRPr sz="40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Title</a:t>
            </a:r>
          </a:p>
        </p:txBody>
      </p:sp>
    </p:spTree>
    <p:extLst>
      <p:ext uri="{BB962C8B-B14F-4D97-AF65-F5344CB8AC3E}">
        <p14:creationId xmlns:p14="http://schemas.microsoft.com/office/powerpoint/2010/main" val="31229131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 black - with positives">
    <p:spTree>
      <p:nvGrpSpPr>
        <p:cNvPr id="1" name=""/>
        <p:cNvGrpSpPr/>
        <p:nvPr/>
      </p:nvGrpSpPr>
      <p:grpSpPr>
        <a:xfrm>
          <a:off x="0" y="0"/>
          <a:ext cx="0" cy="0"/>
          <a:chOff x="0" y="0"/>
          <a:chExt cx="0" cy="0"/>
        </a:xfrm>
      </p:grpSpPr>
      <p:sp>
        <p:nvSpPr>
          <p:cNvPr id="6" name="Rectangle 5"/>
          <p:cNvSpPr/>
          <p:nvPr userDrawn="1"/>
        </p:nvSpPr>
        <p:spPr>
          <a:xfrm>
            <a:off x="1" y="0"/>
            <a:ext cx="9144000" cy="4466692"/>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593" y="3520588"/>
            <a:ext cx="1252804" cy="98364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48288" y="5948600"/>
            <a:ext cx="1052821" cy="709805"/>
          </a:xfrm>
          <a:prstGeom prst="rect">
            <a:avLst/>
          </a:prstGeom>
        </p:spPr>
      </p:pic>
      <p:sp>
        <p:nvSpPr>
          <p:cNvPr id="11" name="Rectangle 10"/>
          <p:cNvSpPr/>
          <p:nvPr userDrawn="1"/>
        </p:nvSpPr>
        <p:spPr>
          <a:xfrm>
            <a:off x="0" y="5948600"/>
            <a:ext cx="1488558" cy="90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5"/>
          <p:cNvSpPr>
            <a:spLocks noGrp="1"/>
          </p:cNvSpPr>
          <p:nvPr>
            <p:ph type="body" sz="quarter" idx="16" hasCustomPrompt="1"/>
          </p:nvPr>
        </p:nvSpPr>
        <p:spPr>
          <a:xfrm>
            <a:off x="1828800" y="2560305"/>
            <a:ext cx="5244866" cy="326231"/>
          </a:xfrm>
          <a:prstGeom prst="rect">
            <a:avLst/>
          </a:prstGeom>
        </p:spPr>
        <p:txBody>
          <a:bodyPr anchor="b"/>
          <a:lstStyle>
            <a:lvl1pPr marL="0" indent="0">
              <a:spcBef>
                <a:spcPts val="0"/>
              </a:spcBef>
              <a:buFontTx/>
              <a:buNone/>
              <a:defRPr sz="1600">
                <a:solidFill>
                  <a:schemeClr val="bg1">
                    <a:lumMod val="65000"/>
                  </a:schemeClr>
                </a:solidFill>
              </a:defRPr>
            </a:lvl1pPr>
          </a:lstStyle>
          <a:p>
            <a:pPr lvl="0"/>
            <a:r>
              <a:rPr lang="en-US" dirty="0"/>
              <a:t>Click to edit lead-in</a:t>
            </a:r>
          </a:p>
        </p:txBody>
      </p:sp>
      <p:sp>
        <p:nvSpPr>
          <p:cNvPr id="10" name="Text Placeholder 17"/>
          <p:cNvSpPr>
            <a:spLocks noGrp="1"/>
          </p:cNvSpPr>
          <p:nvPr>
            <p:ph type="body" sz="quarter" idx="14"/>
          </p:nvPr>
        </p:nvSpPr>
        <p:spPr>
          <a:xfrm>
            <a:off x="1852550" y="4543086"/>
            <a:ext cx="6340756" cy="726304"/>
          </a:xfrm>
          <a:prstGeom prst="rect">
            <a:avLst/>
          </a:prstGeom>
        </p:spPr>
        <p:txBody>
          <a:bodyPr/>
          <a:lstStyle>
            <a:lvl1pPr marL="0" indent="0">
              <a:spcBef>
                <a:spcPts val="0"/>
              </a:spcBef>
              <a:buFontTx/>
              <a:buNone/>
              <a:defRPr sz="2200" baseline="0">
                <a:solidFill>
                  <a:schemeClr val="accent1"/>
                </a:solidFill>
              </a:defRPr>
            </a:lvl1pPr>
          </a:lstStyle>
          <a:p>
            <a:pPr lvl="0"/>
            <a:r>
              <a:rPr lang="en-US"/>
              <a:t>Edit Master text styles</a:t>
            </a:r>
          </a:p>
        </p:txBody>
      </p:sp>
      <p:sp>
        <p:nvSpPr>
          <p:cNvPr id="13" name="Subtitle 2"/>
          <p:cNvSpPr>
            <a:spLocks noGrp="1"/>
          </p:cNvSpPr>
          <p:nvPr>
            <p:ph type="subTitle" idx="1" hasCustomPrompt="1"/>
          </p:nvPr>
        </p:nvSpPr>
        <p:spPr>
          <a:xfrm>
            <a:off x="1828799" y="3593058"/>
            <a:ext cx="7232189" cy="772358"/>
          </a:xfrm>
          <a:prstGeom prst="rect">
            <a:avLst/>
          </a:prstGeom>
        </p:spPr>
        <p:txBody>
          <a:bodyPr anchor="b"/>
          <a:lstStyle>
            <a:lvl1pPr marL="0" indent="0" algn="l">
              <a:lnSpc>
                <a:spcPct val="100000"/>
              </a:lnSpc>
              <a:spcBef>
                <a:spcPts val="0"/>
              </a:spcBef>
              <a:buNone/>
              <a:defRPr sz="4000" baseline="0">
                <a:solidFill>
                  <a:schemeClr val="accent3"/>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Title</a:t>
            </a:r>
          </a:p>
        </p:txBody>
      </p:sp>
    </p:spTree>
    <p:extLst>
      <p:ext uri="{BB962C8B-B14F-4D97-AF65-F5344CB8AC3E}">
        <p14:creationId xmlns:p14="http://schemas.microsoft.com/office/powerpoint/2010/main" val="25605009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 black - no positives">
    <p:spTree>
      <p:nvGrpSpPr>
        <p:cNvPr id="1" name=""/>
        <p:cNvGrpSpPr/>
        <p:nvPr/>
      </p:nvGrpSpPr>
      <p:grpSpPr>
        <a:xfrm>
          <a:off x="0" y="0"/>
          <a:ext cx="0" cy="0"/>
          <a:chOff x="0" y="0"/>
          <a:chExt cx="0" cy="0"/>
        </a:xfrm>
      </p:grpSpPr>
      <p:sp>
        <p:nvSpPr>
          <p:cNvPr id="6" name="Rectangle 5"/>
          <p:cNvSpPr/>
          <p:nvPr userDrawn="1"/>
        </p:nvSpPr>
        <p:spPr>
          <a:xfrm>
            <a:off x="1" y="0"/>
            <a:ext cx="9144000" cy="4466692"/>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48288" y="5948600"/>
            <a:ext cx="1052821" cy="709805"/>
          </a:xfrm>
          <a:prstGeom prst="rect">
            <a:avLst/>
          </a:prstGeom>
        </p:spPr>
      </p:pic>
      <p:sp>
        <p:nvSpPr>
          <p:cNvPr id="8" name="Rectangle 7"/>
          <p:cNvSpPr/>
          <p:nvPr userDrawn="1"/>
        </p:nvSpPr>
        <p:spPr>
          <a:xfrm>
            <a:off x="0" y="5948600"/>
            <a:ext cx="1488558" cy="90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5"/>
          <p:cNvSpPr>
            <a:spLocks noGrp="1"/>
          </p:cNvSpPr>
          <p:nvPr>
            <p:ph type="body" sz="quarter" idx="16" hasCustomPrompt="1"/>
          </p:nvPr>
        </p:nvSpPr>
        <p:spPr>
          <a:xfrm>
            <a:off x="522054" y="2560305"/>
            <a:ext cx="6551612" cy="326231"/>
          </a:xfrm>
          <a:prstGeom prst="rect">
            <a:avLst/>
          </a:prstGeom>
        </p:spPr>
        <p:txBody>
          <a:bodyPr anchor="b"/>
          <a:lstStyle>
            <a:lvl1pPr marL="0" indent="0">
              <a:buFontTx/>
              <a:buNone/>
              <a:defRPr sz="1600">
                <a:solidFill>
                  <a:schemeClr val="bg1">
                    <a:lumMod val="65000"/>
                  </a:schemeClr>
                </a:solidFill>
              </a:defRPr>
            </a:lvl1pPr>
          </a:lstStyle>
          <a:p>
            <a:pPr lvl="0"/>
            <a:r>
              <a:rPr lang="en-US" dirty="0"/>
              <a:t>Click to edit lead-in</a:t>
            </a:r>
          </a:p>
        </p:txBody>
      </p:sp>
      <p:sp>
        <p:nvSpPr>
          <p:cNvPr id="10" name="Text Placeholder 17"/>
          <p:cNvSpPr>
            <a:spLocks noGrp="1"/>
          </p:cNvSpPr>
          <p:nvPr>
            <p:ph type="body" sz="quarter" idx="14"/>
          </p:nvPr>
        </p:nvSpPr>
        <p:spPr>
          <a:xfrm>
            <a:off x="522055" y="4543086"/>
            <a:ext cx="7647501" cy="726304"/>
          </a:xfrm>
          <a:prstGeom prst="rect">
            <a:avLst/>
          </a:prstGeom>
        </p:spPr>
        <p:txBody>
          <a:bodyPr/>
          <a:lstStyle>
            <a:lvl1pPr marL="0" indent="0">
              <a:buFontTx/>
              <a:buNone/>
              <a:defRPr sz="2200" baseline="0">
                <a:solidFill>
                  <a:schemeClr val="accent1"/>
                </a:solidFill>
              </a:defRPr>
            </a:lvl1pPr>
          </a:lstStyle>
          <a:p>
            <a:pPr lvl="0"/>
            <a:r>
              <a:rPr lang="en-US"/>
              <a:t>Edit Master text styles</a:t>
            </a:r>
          </a:p>
        </p:txBody>
      </p:sp>
      <p:sp>
        <p:nvSpPr>
          <p:cNvPr id="13" name="Subtitle 2"/>
          <p:cNvSpPr>
            <a:spLocks noGrp="1"/>
          </p:cNvSpPr>
          <p:nvPr>
            <p:ph type="subTitle" idx="1" hasCustomPrompt="1"/>
          </p:nvPr>
        </p:nvSpPr>
        <p:spPr>
          <a:xfrm>
            <a:off x="528119" y="3593058"/>
            <a:ext cx="8532870" cy="772358"/>
          </a:xfrm>
          <a:prstGeom prst="rect">
            <a:avLst/>
          </a:prstGeom>
        </p:spPr>
        <p:txBody>
          <a:bodyPr anchor="b"/>
          <a:lstStyle>
            <a:lvl1pPr marL="0" indent="0" algn="l">
              <a:lnSpc>
                <a:spcPct val="100000"/>
              </a:lnSpc>
              <a:buNone/>
              <a:defRPr sz="4000" baseline="0">
                <a:solidFill>
                  <a:schemeClr val="accent3"/>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Title</a:t>
            </a:r>
          </a:p>
        </p:txBody>
      </p:sp>
    </p:spTree>
    <p:extLst>
      <p:ext uri="{BB962C8B-B14F-4D97-AF65-F5344CB8AC3E}">
        <p14:creationId xmlns:p14="http://schemas.microsoft.com/office/powerpoint/2010/main" val="32050655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22366663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VIDER SLIDE - green">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3827935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8431730"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defTabSz="857250">
              <a:spcBef>
                <a:spcPts val="600"/>
              </a:spcBef>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7"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271AE769-AE99-45CF-8C6A-400BBCF9F6DA}"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Footer Placeholder 13"/>
          <p:cNvSpPr>
            <a:spLocks noGrp="1"/>
          </p:cNvSpPr>
          <p:nvPr>
            <p:ph type="ftr" sz="quarter" idx="17"/>
          </p:nvPr>
        </p:nvSpPr>
        <p:spPr/>
        <p:txBody>
          <a:bodyPr/>
          <a:lstStyle>
            <a:lvl1pPr>
              <a:defRPr/>
            </a:lvl1pPr>
          </a:lstStyle>
          <a:p>
            <a:pPr>
              <a:defRPr/>
            </a:pPr>
            <a:r>
              <a:rPr lang="en-US" dirty="0">
                <a:solidFill>
                  <a:srgbClr val="FFFFFF">
                    <a:lumMod val="50000"/>
                  </a:srgbClr>
                </a:solidFill>
              </a:rPr>
              <a:t>© 2015 NRG Energy, Inc. </a:t>
            </a: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35087359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22889603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SLIDE - magenta">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14424943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32985195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SLIDE - black">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41346748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VIDER SLIDE - gray">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ubtitle 2"/>
          <p:cNvSpPr>
            <a:spLocks noGrp="1"/>
          </p:cNvSpPr>
          <p:nvPr>
            <p:ph type="subTitle" idx="1" hasCustomPrompt="1"/>
          </p:nvPr>
        </p:nvSpPr>
        <p:spPr>
          <a:xfrm>
            <a:off x="0" y="2702258"/>
            <a:ext cx="9144000" cy="1487606"/>
          </a:xfrm>
          <a:prstGeom prst="rect">
            <a:avLst/>
          </a:prstGeom>
          <a:solidFill>
            <a:schemeClr val="bg1"/>
          </a:solidFill>
        </p:spPr>
        <p:txBody>
          <a:bodyPr anchor="ctr" anchorCtr="0"/>
          <a:lstStyle>
            <a:lvl1pPr marL="0" indent="0" algn="ctr">
              <a:lnSpc>
                <a:spcPct val="100000"/>
              </a:lnSpc>
              <a:spcBef>
                <a:spcPts val="0"/>
              </a:spcBef>
              <a:buNone/>
              <a:defRPr sz="3600" baseline="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Divider Title</a:t>
            </a:r>
          </a:p>
        </p:txBody>
      </p:sp>
    </p:spTree>
    <p:extLst>
      <p:ext uri="{BB962C8B-B14F-4D97-AF65-F5344CB8AC3E}">
        <p14:creationId xmlns:p14="http://schemas.microsoft.com/office/powerpoint/2010/main" val="11359713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OLID - blue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8" y="6188262"/>
            <a:ext cx="706170" cy="476095"/>
          </a:xfrm>
          <a:prstGeom prst="rect">
            <a:avLst/>
          </a:prstGeom>
        </p:spPr>
      </p:pic>
      <p:sp>
        <p:nvSpPr>
          <p:cNvPr id="9"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664766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OLID - green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8" y="6188262"/>
            <a:ext cx="706170" cy="476095"/>
          </a:xfrm>
          <a:prstGeom prst="rect">
            <a:avLst/>
          </a:prstGeom>
        </p:spPr>
      </p:pic>
      <p:sp>
        <p:nvSpPr>
          <p:cNvPr id="9"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985954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OLID - purple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8" y="6188262"/>
            <a:ext cx="706170" cy="476095"/>
          </a:xfrm>
          <a:prstGeom prst="rect">
            <a:avLst/>
          </a:prstGeom>
        </p:spPr>
      </p:pic>
      <p:sp>
        <p:nvSpPr>
          <p:cNvPr id="8"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6802890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 White - Positives">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2"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Tree>
    <p:extLst>
      <p:ext uri="{BB962C8B-B14F-4D97-AF65-F5344CB8AC3E}">
        <p14:creationId xmlns:p14="http://schemas.microsoft.com/office/powerpoint/2010/main" val="2444896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4148488"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8"/>
          <p:cNvSpPr>
            <a:spLocks noGrp="1"/>
          </p:cNvSpPr>
          <p:nvPr>
            <p:ph type="body" sz="quarter" idx="13"/>
          </p:nvPr>
        </p:nvSpPr>
        <p:spPr>
          <a:xfrm>
            <a:off x="4599272" y="1374808"/>
            <a:ext cx="4148488" cy="4966635"/>
          </a:xfrm>
          <a:prstGeom prst="rect">
            <a:avLst/>
          </a:prstGeom>
        </p:spPr>
        <p:txBody>
          <a:bodyPr/>
          <a:lstStyle>
            <a:lvl1pPr marL="0" indent="0">
              <a:buNone/>
              <a:defRPr sz="2600"/>
            </a:lvl1pPr>
            <a:lvl2pPr marL="365760" indent="-182880" algn="l" rtl="0" eaLnBrk="1" fontAlgn="base" hangingPunct="1">
              <a:lnSpc>
                <a:spcPct val="110000"/>
              </a:lnSpc>
              <a:spcBef>
                <a:spcPts val="600"/>
              </a:spcBef>
              <a:spcAft>
                <a:spcPct val="0"/>
              </a:spcAft>
              <a:buFont typeface="Arial" pitchFamily="34" charset="0"/>
              <a:buChar char="•"/>
              <a:defRPr sz="1800"/>
            </a:lvl2pPr>
            <a:lvl3pPr marL="731520" indent="-182880" algn="l" rtl="0" eaLnBrk="1" fontAlgn="base" hangingPunct="1">
              <a:lnSpc>
                <a:spcPct val="110000"/>
              </a:lnSpc>
              <a:spcBef>
                <a:spcPts val="600"/>
              </a:spcBef>
              <a:spcAft>
                <a:spcPct val="0"/>
              </a:spcAft>
              <a:buFont typeface="Verdana" pitchFamily="34" charset="0"/>
              <a:buChar char="—"/>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dirty="0" smtClean="0">
                <a:solidFill>
                  <a:schemeClr val="tx1"/>
                </a:solidFill>
                <a:latin typeface="+mn-lt"/>
                <a:ea typeface="ＭＳ Ｐゴシック" charset="0"/>
                <a:cs typeface="ＭＳ Ｐゴシック"/>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12"/>
          <p:cNvSpPr>
            <a:spLocks noGrp="1"/>
          </p:cNvSpPr>
          <p:nvPr>
            <p:ph type="sldNum" sz="quarter" idx="15"/>
          </p:nvPr>
        </p:nvSpPr>
        <p:spPr>
          <a:xfrm>
            <a:off x="8422396" y="6578778"/>
            <a:ext cx="512762" cy="158750"/>
          </a:xfrm>
          <a:prstGeom prst="rect">
            <a:avLst/>
          </a:prstGeom>
        </p:spPr>
        <p:txBody>
          <a:bodyPr/>
          <a:lstStyle>
            <a:lvl1pPr algn="r">
              <a:defRPr/>
            </a:lvl1pPr>
          </a:lstStyle>
          <a:p>
            <a:pPr>
              <a:defRPr/>
            </a:pPr>
            <a:fld id="{CDC9788B-B0EC-4216-9295-157FDAAF5F7D}"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Footer Placeholder 13"/>
          <p:cNvSpPr>
            <a:spLocks noGrp="1"/>
          </p:cNvSpPr>
          <p:nvPr>
            <p:ph type="ftr" sz="quarter" idx="16"/>
          </p:nvPr>
        </p:nvSpPr>
        <p:spPr/>
        <p:txBody>
          <a:bodyPr/>
          <a:lstStyle>
            <a:lvl1pPr>
              <a:defRPr/>
            </a:lvl1pPr>
          </a:lstStyle>
          <a:p>
            <a:pPr>
              <a:defRPr/>
            </a:pPr>
            <a:r>
              <a:rPr lang="en-US" dirty="0">
                <a:solidFill>
                  <a:srgbClr val="FFFFFF">
                    <a:lumMod val="50000"/>
                  </a:srgbClr>
                </a:solidFill>
              </a:rPr>
              <a:t>© 2015 NRG Energy, Inc. </a:t>
            </a: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2" name="Rectangle 11"/>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ULLETS - White - Positives">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0"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a:t>Click to edit Master title style </a:t>
            </a:r>
            <a:br>
              <a:rPr lang="en-US" dirty="0"/>
            </a:br>
            <a:r>
              <a:rPr lang="en-US" dirty="0"/>
              <a:t>– two line capable</a:t>
            </a:r>
          </a:p>
        </p:txBody>
      </p:sp>
      <p:sp>
        <p:nvSpPr>
          <p:cNvPr id="18"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4"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461317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TANDARD - White - Positives">
    <p:spTree>
      <p:nvGrpSpPr>
        <p:cNvPr id="1" name=""/>
        <p:cNvGrpSpPr/>
        <p:nvPr/>
      </p:nvGrpSpPr>
      <p:grpSpPr>
        <a:xfrm>
          <a:off x="0" y="0"/>
          <a:ext cx="0" cy="0"/>
          <a:chOff x="0" y="0"/>
          <a:chExt cx="0" cy="0"/>
        </a:xfrm>
      </p:grpSpPr>
      <p:sp>
        <p:nvSpPr>
          <p:cNvPr id="11" name="Content Placeholder 14"/>
          <p:cNvSpPr>
            <a:spLocks noGrp="1"/>
          </p:cNvSpPr>
          <p:nvPr>
            <p:ph sz="quarter" idx="13" hasCustomPrompt="1"/>
          </p:nvPr>
        </p:nvSpPr>
        <p:spPr>
          <a:xfrm>
            <a:off x="479814" y="1357527"/>
            <a:ext cx="8123274" cy="4556385"/>
          </a:xfrm>
          <a:prstGeom prst="rect">
            <a:avLst/>
          </a:prstGeom>
        </p:spPr>
        <p:txBody>
          <a:bodyPr/>
          <a:lstStyle>
            <a:lvl1pPr marL="0" marR="0" indent="0" algn="l" defTabSz="914400" rtl="0" eaLnBrk="1" fontAlgn="base" latinLnBrk="0" hangingPunct="1">
              <a:lnSpc>
                <a:spcPct val="110000"/>
              </a:lnSpc>
              <a:spcBef>
                <a:spcPts val="1200"/>
              </a:spcBef>
              <a:spcAft>
                <a:spcPct val="0"/>
              </a:spcAft>
              <a:buClrTx/>
              <a:buSzTx/>
              <a:buFontTx/>
              <a:buNone/>
              <a:tabLst/>
              <a:defRPr lang="en-US" sz="1800" noProof="0" dirty="0" smtClean="0">
                <a:solidFill>
                  <a:schemeClr val="tx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marL="0" marR="0" lvl="0" indent="0" algn="l" defTabSz="914400" rtl="0" eaLnBrk="1" fontAlgn="base" latinLnBrk="0" hangingPunct="1">
              <a:lnSpc>
                <a:spcPct val="110000"/>
              </a:lnSpc>
              <a:spcBef>
                <a:spcPts val="1200"/>
              </a:spcBef>
              <a:spcAft>
                <a:spcPct val="0"/>
              </a:spcAft>
              <a:buClrTx/>
              <a:buSzTx/>
              <a:buFontTx/>
              <a:buNone/>
              <a:tabLst/>
              <a:defRPr/>
            </a:pPr>
            <a:r>
              <a:rPr lang="en-US" noProof="0" dirty="0"/>
              <a:t>Click icon to add content</a:t>
            </a:r>
            <a:endParaRPr lang="en-US" dirty="0"/>
          </a:p>
        </p:txBody>
      </p:sp>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0"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a:t>Click to edit Master title style </a:t>
            </a:r>
            <a:br>
              <a:rPr lang="en-US" dirty="0"/>
            </a:br>
            <a:r>
              <a:rPr lang="en-US" dirty="0"/>
              <a:t>– two line capable</a:t>
            </a:r>
          </a:p>
        </p:txBody>
      </p:sp>
      <p:sp>
        <p:nvSpPr>
          <p:cNvPr id="18"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Tree>
    <p:extLst>
      <p:ext uri="{BB962C8B-B14F-4D97-AF65-F5344CB8AC3E}">
        <p14:creationId xmlns:p14="http://schemas.microsoft.com/office/powerpoint/2010/main" val="9285957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ULLETS/Callout - White - Positives">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4"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a:t>Click to edit Master title style </a:t>
            </a:r>
            <a:br>
              <a:rPr lang="en-US" dirty="0"/>
            </a:br>
            <a:r>
              <a:rPr lang="en-US" dirty="0"/>
              <a:t>– two line capable</a:t>
            </a:r>
          </a:p>
        </p:txBody>
      </p:sp>
      <p:sp>
        <p:nvSpPr>
          <p:cNvPr id="15" name="Text Placeholder 8"/>
          <p:cNvSpPr>
            <a:spLocks noGrp="1"/>
          </p:cNvSpPr>
          <p:nvPr>
            <p:ph type="body" sz="quarter" idx="16" hasCustomPrompt="1"/>
          </p:nvPr>
        </p:nvSpPr>
        <p:spPr>
          <a:xfrm>
            <a:off x="495058" y="1349117"/>
            <a:ext cx="8144445" cy="4179813"/>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9" name="Content Placeholder 14"/>
          <p:cNvSpPr>
            <a:spLocks noGrp="1"/>
          </p:cNvSpPr>
          <p:nvPr>
            <p:ph sz="quarter" idx="13"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16384602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STANDARD/Callout - White - Positives">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5" name="Content Placeholder 14"/>
          <p:cNvSpPr>
            <a:spLocks noGrp="1"/>
          </p:cNvSpPr>
          <p:nvPr>
            <p:ph sz="quarter" idx="13" hasCustomPrompt="1"/>
          </p:nvPr>
        </p:nvSpPr>
        <p:spPr>
          <a:xfrm>
            <a:off x="479814" y="1357527"/>
            <a:ext cx="8123274" cy="4142521"/>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tx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4"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a:t>Click to edit Master title style </a:t>
            </a:r>
            <a:br>
              <a:rPr lang="en-US" dirty="0"/>
            </a:br>
            <a:r>
              <a:rPr lang="en-US" dirty="0"/>
              <a:t>– two line capable</a:t>
            </a:r>
          </a:p>
        </p:txBody>
      </p:sp>
      <p:sp>
        <p:nvSpPr>
          <p:cNvPr id="19" name="Content Placeholder 14"/>
          <p:cNvSpPr>
            <a:spLocks noGrp="1"/>
          </p:cNvSpPr>
          <p:nvPr>
            <p:ph sz="quarter" idx="14"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388467537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 White - Positives">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0" name="Text Placeholder 8"/>
          <p:cNvSpPr>
            <a:spLocks noGrp="1"/>
          </p:cNvSpPr>
          <p:nvPr>
            <p:ph type="body" sz="quarter" idx="14" hasCustomPrompt="1"/>
          </p:nvPr>
        </p:nvSpPr>
        <p:spPr>
          <a:xfrm>
            <a:off x="495058" y="1349117"/>
            <a:ext cx="399505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2" name="Text Placeholder 8"/>
          <p:cNvSpPr>
            <a:spLocks noGrp="1"/>
          </p:cNvSpPr>
          <p:nvPr>
            <p:ph type="body" sz="quarter" idx="16" hasCustomPrompt="1"/>
          </p:nvPr>
        </p:nvSpPr>
        <p:spPr>
          <a:xfrm>
            <a:off x="4668381" y="1351389"/>
            <a:ext cx="399505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5"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6"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8"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lvl1pPr>
          </a:lstStyle>
          <a:p>
            <a:r>
              <a:rPr lang="en-US" dirty="0"/>
              <a:t>Click to edit Master title style </a:t>
            </a:r>
            <a:br>
              <a:rPr lang="en-US" dirty="0"/>
            </a:br>
            <a:r>
              <a:rPr lang="en-US" dirty="0"/>
              <a:t>– two line capable</a:t>
            </a:r>
          </a:p>
        </p:txBody>
      </p:sp>
    </p:spTree>
    <p:extLst>
      <p:ext uri="{BB962C8B-B14F-4D97-AF65-F5344CB8AC3E}">
        <p14:creationId xmlns:p14="http://schemas.microsoft.com/office/powerpoint/2010/main" val="29010751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 White - Minimal">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0"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6"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7"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Tree>
    <p:extLst>
      <p:ext uri="{BB962C8B-B14F-4D97-AF65-F5344CB8AC3E}">
        <p14:creationId xmlns:p14="http://schemas.microsoft.com/office/powerpoint/2010/main" val="3583003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ULLETS - White - Minimal">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tx1"/>
                </a:solidFill>
              </a:defRPr>
            </a:lvl1pPr>
          </a:lstStyle>
          <a:p>
            <a:r>
              <a:rPr lang="en-US" dirty="0"/>
              <a:t>Click to edit Master title style </a:t>
            </a:r>
            <a:br>
              <a:rPr lang="en-US" dirty="0"/>
            </a:br>
            <a:r>
              <a:rPr lang="en-US" dirty="0"/>
              <a:t>– two line capable</a:t>
            </a:r>
          </a:p>
        </p:txBody>
      </p:sp>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1"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8"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3231612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TANDARD - White - Minimal">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tx1"/>
                </a:solidFill>
              </a:defRPr>
            </a:lvl1pPr>
          </a:lstStyle>
          <a:p>
            <a:r>
              <a:rPr lang="en-US" dirty="0"/>
              <a:t>Click to edit Master title style </a:t>
            </a:r>
            <a:br>
              <a:rPr lang="en-US" dirty="0"/>
            </a:br>
            <a:r>
              <a:rPr lang="en-US" dirty="0"/>
              <a:t>– two line capable</a:t>
            </a:r>
          </a:p>
        </p:txBody>
      </p:sp>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9" name="Content Placeholder 14"/>
          <p:cNvSpPr>
            <a:spLocks noGrp="1"/>
          </p:cNvSpPr>
          <p:nvPr>
            <p:ph sz="quarter" idx="13" hasCustomPrompt="1"/>
          </p:nvPr>
        </p:nvSpPr>
        <p:spPr>
          <a:xfrm>
            <a:off x="479814" y="1357527"/>
            <a:ext cx="8123274" cy="4556385"/>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tx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1"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Tree>
    <p:extLst>
      <p:ext uri="{BB962C8B-B14F-4D97-AF65-F5344CB8AC3E}">
        <p14:creationId xmlns:p14="http://schemas.microsoft.com/office/powerpoint/2010/main" val="38635858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ULLETS/Callout - White - Minimal">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8"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9"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tx1"/>
                </a:solidFill>
              </a:defRPr>
            </a:lvl1pPr>
          </a:lstStyle>
          <a:p>
            <a:r>
              <a:rPr lang="en-US" dirty="0"/>
              <a:t>Click to edit Master title style </a:t>
            </a:r>
            <a:br>
              <a:rPr lang="en-US" dirty="0"/>
            </a:br>
            <a:r>
              <a:rPr lang="en-US" dirty="0"/>
              <a:t>– two line capable</a:t>
            </a:r>
          </a:p>
        </p:txBody>
      </p:sp>
      <p:sp>
        <p:nvSpPr>
          <p:cNvPr id="12" name="Text Placeholder 8"/>
          <p:cNvSpPr>
            <a:spLocks noGrp="1"/>
          </p:cNvSpPr>
          <p:nvPr>
            <p:ph type="body" sz="quarter" idx="15" hasCustomPrompt="1"/>
          </p:nvPr>
        </p:nvSpPr>
        <p:spPr>
          <a:xfrm>
            <a:off x="495058" y="1349118"/>
            <a:ext cx="8144445" cy="4168814"/>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13"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39499816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NDARD/Callout - White - Minimal">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5" name="Content Placeholder 14"/>
          <p:cNvSpPr>
            <a:spLocks noGrp="1"/>
          </p:cNvSpPr>
          <p:nvPr>
            <p:ph sz="quarter" idx="13" hasCustomPrompt="1"/>
          </p:nvPr>
        </p:nvSpPr>
        <p:spPr>
          <a:xfrm>
            <a:off x="479814" y="1357527"/>
            <a:ext cx="8123274" cy="4142521"/>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tx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8"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9"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tx1"/>
                </a:solidFill>
              </a:defRPr>
            </a:lvl1pPr>
          </a:lstStyle>
          <a:p>
            <a:r>
              <a:rPr lang="en-US" dirty="0"/>
              <a:t>Click to edit Master title style </a:t>
            </a:r>
            <a:br>
              <a:rPr lang="en-US" dirty="0"/>
            </a:br>
            <a:r>
              <a:rPr lang="en-US" dirty="0"/>
              <a:t>– two line capable</a:t>
            </a:r>
          </a:p>
        </p:txBody>
      </p:sp>
      <p:sp>
        <p:nvSpPr>
          <p:cNvPr id="12" name="Content Placeholder 14"/>
          <p:cNvSpPr>
            <a:spLocks noGrp="1"/>
          </p:cNvSpPr>
          <p:nvPr>
            <p:ph sz="quarter" idx="14"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215055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4148488"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8"/>
          <p:cNvSpPr>
            <a:spLocks noGrp="1"/>
          </p:cNvSpPr>
          <p:nvPr>
            <p:ph type="body" sz="quarter" idx="13"/>
          </p:nvPr>
        </p:nvSpPr>
        <p:spPr>
          <a:xfrm>
            <a:off x="4599272" y="1374808"/>
            <a:ext cx="4148488"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13"/>
          <p:cNvSpPr>
            <a:spLocks noGrp="1"/>
          </p:cNvSpPr>
          <p:nvPr>
            <p:ph type="body" sz="quarter" idx="14"/>
          </p:nvPr>
        </p:nvSpPr>
        <p:spPr>
          <a:xfrm>
            <a:off x="327426" y="6082415"/>
            <a:ext cx="8469313" cy="328612"/>
          </a:xfrm>
          <a:prstGeom prst="rect">
            <a:avLst/>
          </a:prstGeom>
          <a:solidFill>
            <a:schemeClr val="accent1"/>
          </a:solidFill>
          <a:ln>
            <a:noFill/>
          </a:ln>
        </p:spPr>
        <p:txBody>
          <a:bodyPr/>
          <a:lstStyle>
            <a:lvl1pPr algn="ctr">
              <a:buNone/>
              <a:defRPr sz="1600">
                <a:solidFill>
                  <a:schemeClr val="bg1"/>
                </a:solidFill>
              </a:defRPr>
            </a:lvl1pPr>
            <a:lvl2pPr algn="ctr">
              <a:buNone/>
              <a:defRPr sz="1800">
                <a:solidFill>
                  <a:schemeClr val="bg1"/>
                </a:solidFill>
              </a:defRPr>
            </a:lvl2pPr>
            <a:lvl3pPr algn="ctr">
              <a:buNone/>
              <a:defRPr sz="1800">
                <a:solidFill>
                  <a:schemeClr val="bg1"/>
                </a:solidFill>
              </a:defRPr>
            </a:lvl3pPr>
            <a:lvl4pPr algn="ctr">
              <a:buNone/>
              <a:defRPr sz="1800">
                <a:solidFill>
                  <a:schemeClr val="bg1"/>
                </a:solidFill>
              </a:defRPr>
            </a:lvl4pPr>
            <a:lvl5pPr algn="ctr">
              <a:buNone/>
              <a:defRPr sz="1800">
                <a:solidFill>
                  <a:schemeClr val="bg1"/>
                </a:solidFill>
              </a:defRPr>
            </a:lvl5pPr>
          </a:lstStyle>
          <a:p>
            <a:pPr lvl="0"/>
            <a:r>
              <a:rPr lang="en-US"/>
              <a:t>Click to edit Master text styles</a:t>
            </a:r>
          </a:p>
        </p:txBody>
      </p:sp>
      <p:sp>
        <p:nvSpPr>
          <p:cNvPr id="10" name="Slide Number Placeholder 12"/>
          <p:cNvSpPr>
            <a:spLocks noGrp="1"/>
          </p:cNvSpPr>
          <p:nvPr>
            <p:ph type="sldNum" sz="quarter" idx="16"/>
          </p:nvPr>
        </p:nvSpPr>
        <p:spPr>
          <a:xfrm>
            <a:off x="8422396" y="6578778"/>
            <a:ext cx="512762" cy="158750"/>
          </a:xfrm>
          <a:prstGeom prst="rect">
            <a:avLst/>
          </a:prstGeom>
        </p:spPr>
        <p:txBody>
          <a:bodyPr/>
          <a:lstStyle>
            <a:lvl1pPr algn="r">
              <a:defRPr/>
            </a:lvl1pPr>
          </a:lstStyle>
          <a:p>
            <a:pPr>
              <a:defRPr/>
            </a:pPr>
            <a:fld id="{75001EB6-5EF2-468B-8D38-8E94CEF04377}"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1" name="Footer Placeholder 13"/>
          <p:cNvSpPr>
            <a:spLocks noGrp="1"/>
          </p:cNvSpPr>
          <p:nvPr>
            <p:ph type="ftr" sz="quarter" idx="17"/>
          </p:nvPr>
        </p:nvSpPr>
        <p:spPr/>
        <p:txBody>
          <a:bodyPr/>
          <a:lstStyle>
            <a:lvl1pPr>
              <a:defRPr/>
            </a:lvl1pPr>
          </a:lstStyle>
          <a:p>
            <a:pPr>
              <a:defRPr/>
            </a:pPr>
            <a:r>
              <a:rPr lang="en-US" dirty="0">
                <a:solidFill>
                  <a:srgbClr val="FFFFFF">
                    <a:lumMod val="50000"/>
                  </a:srgbClr>
                </a:solidFill>
              </a:rPr>
              <a:t>© 2015 NRG Energy, Inc. </a:t>
            </a:r>
          </a:p>
        </p:txBody>
      </p:sp>
      <p:sp>
        <p:nvSpPr>
          <p:cNvPr id="13"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12" name="Rectangle 11"/>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 White - Minimal">
    <p:spTree>
      <p:nvGrpSpPr>
        <p:cNvPr id="1" name=""/>
        <p:cNvGrpSpPr/>
        <p:nvPr/>
      </p:nvGrpSpPr>
      <p:grpSpPr>
        <a:xfrm>
          <a:off x="0" y="0"/>
          <a:ext cx="0" cy="0"/>
          <a:chOff x="0" y="0"/>
          <a:chExt cx="0" cy="0"/>
        </a:xfrm>
      </p:grpSpPr>
      <p:sp>
        <p:nvSpPr>
          <p:cNvPr id="13"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0"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latin typeface="Verdana" charset="0"/>
              <a:ea typeface="ＭＳ Ｐゴシック" charset="0"/>
              <a:cs typeface="Arial" charset="0"/>
            </a:endParaRPr>
          </a:p>
        </p:txBody>
      </p:sp>
      <p:sp>
        <p:nvSpPr>
          <p:cNvPr id="18" name="Text Placeholder 8"/>
          <p:cNvSpPr>
            <a:spLocks noGrp="1"/>
          </p:cNvSpPr>
          <p:nvPr>
            <p:ph type="body" sz="quarter" idx="14" hasCustomPrompt="1"/>
          </p:nvPr>
        </p:nvSpPr>
        <p:spPr>
          <a:xfrm>
            <a:off x="495058" y="1349117"/>
            <a:ext cx="399505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21" name="Text Placeholder 8"/>
          <p:cNvSpPr>
            <a:spLocks noGrp="1"/>
          </p:cNvSpPr>
          <p:nvPr>
            <p:ph type="body" sz="quarter" idx="16" hasCustomPrompt="1"/>
          </p:nvPr>
        </p:nvSpPr>
        <p:spPr>
          <a:xfrm>
            <a:off x="4668381" y="1351389"/>
            <a:ext cx="3995055" cy="4601307"/>
          </a:xfrm>
          <a:prstGeom prst="rect">
            <a:avLst/>
          </a:prstGeom>
        </p:spPr>
        <p:txBody>
          <a:bodyPr/>
          <a:lstStyle>
            <a:lvl1pPr marL="273050" indent="-228600">
              <a:spcBef>
                <a:spcPts val="600"/>
              </a:spcBef>
              <a:buFont typeface="Wingdings" panose="05000000000000000000" pitchFamily="2" charset="2"/>
              <a:buChar char="§"/>
              <a:defRPr sz="1800" baseline="0"/>
            </a:lvl1pPr>
            <a:lvl2pPr marL="457200" indent="-274320">
              <a:spcBef>
                <a:spcPts val="600"/>
              </a:spcBef>
              <a:buFont typeface="Verdana" pitchFamily="34" charset="0"/>
              <a:buChar char="—"/>
              <a:defRPr sz="1400"/>
            </a:lvl2pPr>
            <a:lvl3pPr marL="822960" indent="-182880">
              <a:spcBef>
                <a:spcPts val="600"/>
              </a:spcBef>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sp>
        <p:nvSpPr>
          <p:cNvPr id="11"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tx1"/>
                </a:solidFill>
              </a:defRPr>
            </a:lvl1pPr>
          </a:lstStyle>
          <a:p>
            <a:r>
              <a:rPr lang="en-US" dirty="0"/>
              <a:t>Click to edit Master title style </a:t>
            </a:r>
            <a:br>
              <a:rPr lang="en-US" dirty="0"/>
            </a:br>
            <a:r>
              <a:rPr lang="en-US" dirty="0"/>
              <a:t>– two line capable</a:t>
            </a:r>
          </a:p>
        </p:txBody>
      </p:sp>
    </p:spTree>
    <p:extLst>
      <p:ext uri="{BB962C8B-B14F-4D97-AF65-F5344CB8AC3E}">
        <p14:creationId xmlns:p14="http://schemas.microsoft.com/office/powerpoint/2010/main" val="296844140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3"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Tree>
    <p:extLst>
      <p:ext uri="{BB962C8B-B14F-4D97-AF65-F5344CB8AC3E}">
        <p14:creationId xmlns:p14="http://schemas.microsoft.com/office/powerpoint/2010/main" val="13145181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ULLETS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1"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3"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54437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TANDARD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1"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6" name="Content Placeholder 14"/>
          <p:cNvSpPr>
            <a:spLocks noGrp="1"/>
          </p:cNvSpPr>
          <p:nvPr>
            <p:ph sz="quarter" idx="13" hasCustomPrompt="1"/>
          </p:nvPr>
        </p:nvSpPr>
        <p:spPr>
          <a:xfrm>
            <a:off x="479814" y="1357527"/>
            <a:ext cx="8123274" cy="4556385"/>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bg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sp>
        <p:nvSpPr>
          <p:cNvPr id="17"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8"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Tree>
    <p:extLst>
      <p:ext uri="{BB962C8B-B14F-4D97-AF65-F5344CB8AC3E}">
        <p14:creationId xmlns:p14="http://schemas.microsoft.com/office/powerpoint/2010/main" val="89125234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ULLETS/Callout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5"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6"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8"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1" name="Text Placeholder 8"/>
          <p:cNvSpPr>
            <a:spLocks noGrp="1"/>
          </p:cNvSpPr>
          <p:nvPr>
            <p:ph type="body" sz="quarter" idx="15" hasCustomPrompt="1"/>
          </p:nvPr>
        </p:nvSpPr>
        <p:spPr>
          <a:xfrm>
            <a:off x="495058" y="1349118"/>
            <a:ext cx="8144445" cy="4168814"/>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3" name="Content Placeholder 14"/>
          <p:cNvSpPr>
            <a:spLocks noGrp="1"/>
          </p:cNvSpPr>
          <p:nvPr>
            <p:ph sz="quarter" idx="13"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17649520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TANDARD/Callout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4" name="Content Placeholder 14"/>
          <p:cNvSpPr>
            <a:spLocks noGrp="1"/>
          </p:cNvSpPr>
          <p:nvPr>
            <p:ph sz="quarter" idx="13" hasCustomPrompt="1"/>
          </p:nvPr>
        </p:nvSpPr>
        <p:spPr>
          <a:xfrm>
            <a:off x="479814" y="1357527"/>
            <a:ext cx="8123274" cy="4142521"/>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bg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sp>
        <p:nvSpPr>
          <p:cNvPr id="15"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6"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8"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
        <p:nvSpPr>
          <p:cNvPr id="12" name="Content Placeholder 14"/>
          <p:cNvSpPr>
            <a:spLocks noGrp="1"/>
          </p:cNvSpPr>
          <p:nvPr>
            <p:ph sz="quarter" idx="14"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22076568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 Black - Positives">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20" name="Text Placeholder 8"/>
          <p:cNvSpPr>
            <a:spLocks noGrp="1"/>
          </p:cNvSpPr>
          <p:nvPr>
            <p:ph type="body" sz="quarter" idx="14" hasCustomPrompt="1"/>
          </p:nvPr>
        </p:nvSpPr>
        <p:spPr>
          <a:xfrm>
            <a:off x="495058" y="1349117"/>
            <a:ext cx="399505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21" name="Text Placeholder 8"/>
          <p:cNvSpPr>
            <a:spLocks noGrp="1"/>
          </p:cNvSpPr>
          <p:nvPr>
            <p:ph type="body" sz="quarter" idx="16" hasCustomPrompt="1"/>
          </p:nvPr>
        </p:nvSpPr>
        <p:spPr>
          <a:xfrm>
            <a:off x="4668381" y="1351389"/>
            <a:ext cx="399505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4"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6" name="Title 1"/>
          <p:cNvSpPr>
            <a:spLocks noGrp="1"/>
          </p:cNvSpPr>
          <p:nvPr>
            <p:ph type="title" hasCustomPrompt="1"/>
          </p:nvPr>
        </p:nvSpPr>
        <p:spPr>
          <a:xfrm>
            <a:off x="1613647" y="240309"/>
            <a:ext cx="71742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814" y="201426"/>
            <a:ext cx="1035088" cy="883947"/>
          </a:xfrm>
          <a:prstGeom prst="rect">
            <a:avLst/>
          </a:prstGeom>
        </p:spPr>
      </p:pic>
    </p:spTree>
    <p:extLst>
      <p:ext uri="{BB962C8B-B14F-4D97-AF65-F5344CB8AC3E}">
        <p14:creationId xmlns:p14="http://schemas.microsoft.com/office/powerpoint/2010/main" val="39967052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1"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4"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Tree>
    <p:extLst>
      <p:ext uri="{BB962C8B-B14F-4D97-AF65-F5344CB8AC3E}">
        <p14:creationId xmlns:p14="http://schemas.microsoft.com/office/powerpoint/2010/main" val="33014580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ULLETS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3"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4"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9" name="Text Placeholder 8"/>
          <p:cNvSpPr>
            <a:spLocks noGrp="1"/>
          </p:cNvSpPr>
          <p:nvPr>
            <p:ph type="body" sz="quarter" idx="15" hasCustomPrompt="1"/>
          </p:nvPr>
        </p:nvSpPr>
        <p:spPr>
          <a:xfrm>
            <a:off x="495058" y="1349117"/>
            <a:ext cx="814444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1073830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TANDARD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2" name="Content Placeholder 14"/>
          <p:cNvSpPr>
            <a:spLocks noGrp="1"/>
          </p:cNvSpPr>
          <p:nvPr>
            <p:ph sz="quarter" idx="13" hasCustomPrompt="1"/>
          </p:nvPr>
        </p:nvSpPr>
        <p:spPr>
          <a:xfrm>
            <a:off x="479814" y="1357527"/>
            <a:ext cx="8123274" cy="4556385"/>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bg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sp>
        <p:nvSpPr>
          <p:cNvPr id="13"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4"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Tree>
    <p:extLst>
      <p:ext uri="{BB962C8B-B14F-4D97-AF65-F5344CB8AC3E}">
        <p14:creationId xmlns:p14="http://schemas.microsoft.com/office/powerpoint/2010/main" val="3807936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 slide chart, no subsection header">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317634" y="1376413"/>
            <a:ext cx="4148488" cy="4966635"/>
          </a:xfrm>
          <a:prstGeom prst="rect">
            <a:avLst/>
          </a:prstGeom>
        </p:spPr>
        <p:txBody>
          <a:bodyPr/>
          <a:lstStyle>
            <a:lvl1pPr marL="182880" indent="-182880">
              <a:spcBef>
                <a:spcPts val="600"/>
              </a:spcBef>
              <a:buFont typeface="Arial" pitchFamily="34" charset="0"/>
              <a:buChar char="•"/>
              <a:defRPr sz="2600"/>
            </a:lvl1pPr>
            <a:lvl2pPr marL="457200" indent="-182880" algn="l" rtl="0" eaLnBrk="1" fontAlgn="base" hangingPunct="1">
              <a:lnSpc>
                <a:spcPct val="110000"/>
              </a:lnSpc>
              <a:spcBef>
                <a:spcPts val="600"/>
              </a:spcBef>
              <a:spcAft>
                <a:spcPct val="0"/>
              </a:spcAft>
              <a:buFont typeface="Verdana" pitchFamily="34" charset="0"/>
              <a:buChar char="—"/>
              <a:defRPr sz="1800"/>
            </a:lvl2pPr>
            <a:lvl3pPr marL="822960" indent="-182880" algn="l" rtl="0" eaLnBrk="1" fontAlgn="base" hangingPunct="1">
              <a:lnSpc>
                <a:spcPct val="110000"/>
              </a:lnSpc>
              <a:spcBef>
                <a:spcPts val="600"/>
              </a:spcBef>
              <a:spcAft>
                <a:spcPct val="0"/>
              </a:spcAft>
              <a:buFont typeface="Courier New" pitchFamily="49" charset="0"/>
              <a:buChar char="o"/>
              <a:defRPr lang="en-US" sz="140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12"/>
          <p:cNvSpPr>
            <a:spLocks noGrp="1"/>
          </p:cNvSpPr>
          <p:nvPr>
            <p:ph sz="quarter" idx="13" hasCustomPrompt="1"/>
          </p:nvPr>
        </p:nvSpPr>
        <p:spPr>
          <a:xfrm>
            <a:off x="4659313" y="1366838"/>
            <a:ext cx="4119562" cy="4956175"/>
          </a:xfrm>
          <a:prstGeom prst="rect">
            <a:avLst/>
          </a:prstGeom>
        </p:spPr>
        <p:txBody>
          <a:bodyPr/>
          <a:lstStyle>
            <a:lvl1pPr marL="0" indent="0">
              <a:buNone/>
              <a:defRPr lang="en-US" sz="2600" baseline="0" dirty="0" smtClean="0">
                <a:solidFill>
                  <a:schemeClr val="tx1"/>
                </a:solidFill>
                <a:latin typeface="+mn-lt"/>
                <a:ea typeface="ＭＳ Ｐゴシック" charset="0"/>
                <a:cs typeface="ＭＳ Ｐゴシック" charset="0"/>
              </a:defRPr>
            </a:lvl1pPr>
            <a:lvl2pPr>
              <a:defRPr lang="en-US" sz="1800" dirty="0" smtClean="0">
                <a:solidFill>
                  <a:schemeClr val="tx1"/>
                </a:solidFill>
                <a:latin typeface="+mn-lt"/>
                <a:ea typeface="ＭＳ Ｐゴシック" charset="0"/>
                <a:cs typeface="ＭＳ Ｐゴシック"/>
              </a:defRPr>
            </a:lvl2pPr>
            <a:lvl3pPr marL="548640" indent="182880" algn="l" rtl="0" eaLnBrk="1" fontAlgn="base" hangingPunct="1">
              <a:lnSpc>
                <a:spcPct val="110000"/>
              </a:lnSpc>
              <a:spcBef>
                <a:spcPts val="600"/>
              </a:spcBef>
              <a:spcAft>
                <a:spcPct val="0"/>
              </a:spcAft>
              <a:buFont typeface="Verdana" pitchFamily="34" charset="0"/>
              <a:buChar char="—"/>
              <a:defRPr lang="en-US" sz="1400" dirty="0" smtClean="0">
                <a:solidFill>
                  <a:schemeClr val="tx1"/>
                </a:solidFill>
                <a:latin typeface="+mn-lt"/>
                <a:ea typeface="ＭＳ Ｐゴシック" charset="0"/>
                <a:cs typeface="ＭＳ Ｐゴシック"/>
              </a:defRPr>
            </a:lvl3pPr>
          </a:lstStyle>
          <a:p>
            <a:pPr lvl="0"/>
            <a:r>
              <a:rPr lang="en-US" dirty="0"/>
              <a:t>Click icon to add graphic</a:t>
            </a:r>
          </a:p>
        </p:txBody>
      </p:sp>
      <p:sp>
        <p:nvSpPr>
          <p:cNvPr id="7" name="Slide Number Placeholder 12"/>
          <p:cNvSpPr>
            <a:spLocks noGrp="1"/>
          </p:cNvSpPr>
          <p:nvPr>
            <p:ph type="sldNum" sz="quarter" idx="15"/>
          </p:nvPr>
        </p:nvSpPr>
        <p:spPr>
          <a:xfrm>
            <a:off x="8422396" y="6578778"/>
            <a:ext cx="512762" cy="158750"/>
          </a:xfrm>
          <a:prstGeom prst="rect">
            <a:avLst/>
          </a:prstGeom>
        </p:spPr>
        <p:txBody>
          <a:bodyPr/>
          <a:lstStyle>
            <a:lvl1pPr algn="r">
              <a:defRPr/>
            </a:lvl1pPr>
          </a:lstStyle>
          <a:p>
            <a:pPr>
              <a:defRPr/>
            </a:pPr>
            <a:fld id="{94252324-9DFC-4DE9-8C33-D3CF25495DE8}" type="slidenum">
              <a:rPr lang="en-US" smtClean="0">
                <a:solidFill>
                  <a:srgbClr val="000000">
                    <a:lumMod val="65000"/>
                    <a:lumOff val="35000"/>
                  </a:srgbClr>
                </a:solidFill>
              </a:rPr>
              <a:pPr>
                <a:defRPr/>
              </a:pPr>
              <a:t>‹#›</a:t>
            </a:fld>
            <a:endParaRPr lang="en-US" dirty="0">
              <a:solidFill>
                <a:srgbClr val="000000">
                  <a:lumMod val="65000"/>
                  <a:lumOff val="35000"/>
                </a:srgbClr>
              </a:solidFill>
            </a:endParaRPr>
          </a:p>
        </p:txBody>
      </p:sp>
      <p:sp>
        <p:nvSpPr>
          <p:cNvPr id="10" name="Footer Placeholder 13"/>
          <p:cNvSpPr>
            <a:spLocks noGrp="1"/>
          </p:cNvSpPr>
          <p:nvPr>
            <p:ph type="ftr" sz="quarter" idx="16"/>
          </p:nvPr>
        </p:nvSpPr>
        <p:spPr/>
        <p:txBody>
          <a:bodyPr/>
          <a:lstStyle>
            <a:lvl1pPr>
              <a:defRPr/>
            </a:lvl1pPr>
          </a:lstStyle>
          <a:p>
            <a:pPr>
              <a:defRPr/>
            </a:pPr>
            <a:r>
              <a:rPr lang="en-US" dirty="0">
                <a:solidFill>
                  <a:srgbClr val="FFFFFF">
                    <a:lumMod val="50000"/>
                  </a:srgbClr>
                </a:solidFill>
              </a:rPr>
              <a:t>© 2015 NRG Energy, Inc. </a:t>
            </a:r>
          </a:p>
        </p:txBody>
      </p:sp>
      <p:sp>
        <p:nvSpPr>
          <p:cNvPr id="11" name="Title 1"/>
          <p:cNvSpPr>
            <a:spLocks noGrp="1"/>
          </p:cNvSpPr>
          <p:nvPr>
            <p:ph type="title"/>
          </p:nvPr>
        </p:nvSpPr>
        <p:spPr>
          <a:xfrm>
            <a:off x="1280160" y="196164"/>
            <a:ext cx="8229600" cy="676656"/>
          </a:xfrm>
          <a:prstGeom prst="rect">
            <a:avLst/>
          </a:prstGeom>
        </p:spPr>
        <p:txBody>
          <a:bodyPr anchor="ctr"/>
          <a:lstStyle>
            <a:lvl1pPr>
              <a:lnSpc>
                <a:spcPct val="100000"/>
              </a:lnSpc>
              <a:defRPr sz="2800"/>
            </a:lvl1pPr>
          </a:lstStyle>
          <a:p>
            <a:r>
              <a:rPr lang="en-US" dirty="0"/>
              <a:t>Click to edit Master title style</a:t>
            </a:r>
          </a:p>
        </p:txBody>
      </p:sp>
      <p:sp>
        <p:nvSpPr>
          <p:cNvPr id="8" name="Rectangle 7"/>
          <p:cNvSpPr/>
          <p:nvPr userDrawn="1"/>
        </p:nvSpPr>
        <p:spPr>
          <a:xfrm>
            <a:off x="2223453" y="6609080"/>
            <a:ext cx="437940" cy="215444"/>
          </a:xfrm>
          <a:prstGeom prst="rect">
            <a:avLst/>
          </a:prstGeom>
        </p:spPr>
        <p:txBody>
          <a:bodyPr wrap="none">
            <a:spAutoFit/>
          </a:bodyPr>
          <a:lstStyle/>
          <a:p>
            <a:pPr fontAlgn="base">
              <a:spcBef>
                <a:spcPct val="0"/>
              </a:spcBef>
              <a:spcAft>
                <a:spcPct val="0"/>
              </a:spcAft>
              <a:defRPr/>
            </a:pPr>
            <a:r>
              <a:rPr lang="en-US" sz="800" dirty="0">
                <a:solidFill>
                  <a:srgbClr val="000000">
                    <a:lumMod val="50000"/>
                    <a:lumOff val="50000"/>
                  </a:srgbClr>
                </a:solidFill>
                <a:latin typeface="Arial" charset="0"/>
                <a:ea typeface="ＭＳ Ｐゴシック" pitchFamily="34" charset="-128"/>
                <a:cs typeface="Arial" charset="0"/>
              </a:rPr>
              <a:t>1Q15</a:t>
            </a:r>
          </a:p>
        </p:txBody>
      </p:sp>
    </p:spTree>
  </p:cSld>
  <p:clrMapOvr>
    <a:masterClrMapping/>
  </p:clrMapOvr>
  <p:transition spd="med"/>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ULLETS/Callout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2"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sp>
        <p:nvSpPr>
          <p:cNvPr id="14" name="Text Placeholder 8"/>
          <p:cNvSpPr>
            <a:spLocks noGrp="1"/>
          </p:cNvSpPr>
          <p:nvPr>
            <p:ph type="body" sz="quarter" idx="15" hasCustomPrompt="1"/>
          </p:nvPr>
        </p:nvSpPr>
        <p:spPr>
          <a:xfrm>
            <a:off x="495058" y="1349118"/>
            <a:ext cx="8144445" cy="4168814"/>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8" name="Content Placeholder 14"/>
          <p:cNvSpPr>
            <a:spLocks noGrp="1"/>
          </p:cNvSpPr>
          <p:nvPr>
            <p:ph sz="quarter" idx="13"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394265861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TANDARD/Callout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11" name="Content Placeholder 14"/>
          <p:cNvSpPr>
            <a:spLocks noGrp="1"/>
          </p:cNvSpPr>
          <p:nvPr>
            <p:ph sz="quarter" idx="13" hasCustomPrompt="1"/>
          </p:nvPr>
        </p:nvSpPr>
        <p:spPr>
          <a:xfrm>
            <a:off x="479814" y="1357527"/>
            <a:ext cx="8123274" cy="4142521"/>
          </a:xfrm>
          <a:prstGeom prst="rect">
            <a:avLst/>
          </a:prstGeom>
        </p:spPr>
        <p:txBody>
          <a:bodyPr/>
          <a:lstStyle>
            <a:lvl1pPr marL="0" indent="0" algn="l" rtl="0" eaLnBrk="1" fontAlgn="base" hangingPunct="1">
              <a:lnSpc>
                <a:spcPct val="110000"/>
              </a:lnSpc>
              <a:spcBef>
                <a:spcPts val="1200"/>
              </a:spcBef>
              <a:spcAft>
                <a:spcPct val="0"/>
              </a:spcAft>
              <a:buNone/>
              <a:defRPr lang="en-US" sz="1800" noProof="0" dirty="0" smtClean="0">
                <a:solidFill>
                  <a:schemeClr val="bg1"/>
                </a:solidFill>
                <a:latin typeface="+mn-lt"/>
                <a:ea typeface="ＭＳ Ｐゴシック" charset="0"/>
                <a:cs typeface="ＭＳ Ｐゴシック" charset="0"/>
              </a:defRPr>
            </a:lvl1pPr>
            <a:lvl2pPr marL="365760" indent="-182880" algn="l" rtl="0" eaLnBrk="1" fontAlgn="base" hangingPunct="1">
              <a:lnSpc>
                <a:spcPct val="110000"/>
              </a:lnSpc>
              <a:spcBef>
                <a:spcPts val="600"/>
              </a:spcBef>
              <a:spcAft>
                <a:spcPct val="0"/>
              </a:spcAft>
              <a:buFont typeface="Arial" pitchFamily="34" charset="0"/>
              <a:buChar char="•"/>
              <a:defRPr lang="en-US" sz="1800" baseline="0" dirty="0" smtClean="0">
                <a:solidFill>
                  <a:schemeClr val="tx1"/>
                </a:solidFill>
                <a:latin typeface="+mn-lt"/>
                <a:ea typeface="ＭＳ Ｐゴシック" charset="0"/>
                <a:cs typeface="ＭＳ Ｐゴシック"/>
              </a:defRPr>
            </a:lvl2pPr>
            <a:lvl3pPr marL="731520" indent="-182880" algn="l" rtl="0" eaLnBrk="1" fontAlgn="base" hangingPunct="1">
              <a:lnSpc>
                <a:spcPct val="110000"/>
              </a:lnSpc>
              <a:spcBef>
                <a:spcPts val="600"/>
              </a:spcBef>
              <a:spcAft>
                <a:spcPct val="0"/>
              </a:spcAft>
              <a:buFont typeface="Verdana" pitchFamily="34" charset="0"/>
              <a:buChar char="—"/>
              <a:defRPr lang="en-US" sz="1400" baseline="0" dirty="0" smtClean="0">
                <a:solidFill>
                  <a:schemeClr val="tx1"/>
                </a:solidFill>
                <a:latin typeface="+mn-lt"/>
                <a:ea typeface="ＭＳ Ｐゴシック" charset="0"/>
                <a:cs typeface="ＭＳ Ｐゴシック"/>
              </a:defRPr>
            </a:lvl3pPr>
            <a:lvl4pPr marL="1097280" indent="-182880" algn="l" rtl="0" eaLnBrk="1" fontAlgn="base" hangingPunct="1">
              <a:lnSpc>
                <a:spcPct val="110000"/>
              </a:lnSpc>
              <a:spcBef>
                <a:spcPts val="600"/>
              </a:spcBef>
              <a:spcAft>
                <a:spcPct val="0"/>
              </a:spcAft>
              <a:buFont typeface="Wingdings" pitchFamily="2" charset="2"/>
              <a:buChar char="§"/>
              <a:defRPr lang="en-US" sz="1200" baseline="0" dirty="0" smtClean="0">
                <a:solidFill>
                  <a:schemeClr val="tx1"/>
                </a:solidFill>
                <a:latin typeface="+mn-lt"/>
                <a:ea typeface="ＭＳ Ｐゴシック" charset="0"/>
                <a:cs typeface="ＭＳ Ｐゴシック" charset="0"/>
              </a:defRPr>
            </a:lvl4pPr>
            <a:lvl5pPr algn="l" rtl="0" eaLnBrk="1" fontAlgn="base" hangingPunct="1">
              <a:lnSpc>
                <a:spcPct val="110000"/>
              </a:lnSpc>
              <a:spcAft>
                <a:spcPct val="0"/>
              </a:spcAft>
              <a:defRPr lang="en-US" sz="2600" dirty="0" smtClean="0">
                <a:solidFill>
                  <a:schemeClr val="tx1"/>
                </a:solidFill>
                <a:latin typeface="+mn-lt"/>
                <a:ea typeface="ＭＳ Ｐゴシック" charset="0"/>
                <a:cs typeface="ＭＳ Ｐゴシック" charset="0"/>
              </a:defRPr>
            </a:lvl5pPr>
          </a:lstStyle>
          <a:p>
            <a:pPr lvl="0"/>
            <a:r>
              <a:rPr lang="en-US" noProof="0" dirty="0"/>
              <a:t>Click icon to add content</a:t>
            </a:r>
            <a:endParaRPr lang="en-US" dirty="0"/>
          </a:p>
        </p:txBody>
      </p:sp>
      <p:sp>
        <p:nvSpPr>
          <p:cNvPr id="12"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5"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sp>
        <p:nvSpPr>
          <p:cNvPr id="18" name="Content Placeholder 14"/>
          <p:cNvSpPr>
            <a:spLocks noGrp="1"/>
          </p:cNvSpPr>
          <p:nvPr>
            <p:ph sz="quarter" idx="14" hasCustomPrompt="1"/>
          </p:nvPr>
        </p:nvSpPr>
        <p:spPr>
          <a:xfrm>
            <a:off x="491763" y="5711289"/>
            <a:ext cx="8114570" cy="353012"/>
          </a:xfrm>
          <a:prstGeom prst="rect">
            <a:avLst/>
          </a:prstGeom>
          <a:solidFill>
            <a:schemeClr val="accent1"/>
          </a:solidFill>
          <a:ln>
            <a:noFill/>
          </a:ln>
        </p:spPr>
        <p:txBody>
          <a:bodyPr anchor="ctr" anchorCtr="0"/>
          <a:lstStyle>
            <a:lvl1pPr marL="0" indent="0" algn="ctr">
              <a:lnSpc>
                <a:spcPct val="100000"/>
              </a:lnSpc>
              <a:spcBef>
                <a:spcPts val="0"/>
              </a:spcBef>
              <a:buNone/>
              <a:defRPr lang="en-US" sz="1600" dirty="0" smtClean="0">
                <a:solidFill>
                  <a:schemeClr val="bg1"/>
                </a:solidFill>
              </a:defRPr>
            </a:lvl1pPr>
          </a:lstStyle>
          <a:p>
            <a:pPr marL="0" lvl="0" indent="0" algn="ctr">
              <a:lnSpc>
                <a:spcPct val="100000"/>
              </a:lnSpc>
              <a:spcBef>
                <a:spcPts val="0"/>
              </a:spcBef>
              <a:buNone/>
            </a:pPr>
            <a:r>
              <a:rPr lang="en-US" noProof="0" dirty="0"/>
              <a:t>Click to add text</a:t>
            </a:r>
            <a:endParaRPr lang="en-US" dirty="0"/>
          </a:p>
        </p:txBody>
      </p:sp>
    </p:spTree>
    <p:extLst>
      <p:ext uri="{BB962C8B-B14F-4D97-AF65-F5344CB8AC3E}">
        <p14:creationId xmlns:p14="http://schemas.microsoft.com/office/powerpoint/2010/main" val="40415304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 Black - Minimal">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ine 17"/>
          <p:cNvSpPr>
            <a:spLocks noChangeShapeType="1"/>
          </p:cNvSpPr>
          <p:nvPr userDrawn="1"/>
        </p:nvSpPr>
        <p:spPr bwMode="auto">
          <a:xfrm>
            <a:off x="466165" y="1151055"/>
            <a:ext cx="8321699" cy="0"/>
          </a:xfrm>
          <a:prstGeom prst="line">
            <a:avLst/>
          </a:prstGeom>
          <a:noFill/>
          <a:ln w="12700">
            <a:solidFill>
              <a:srgbClr val="D2D2D2"/>
            </a:solidFill>
            <a:round/>
            <a:headEnd/>
            <a:tailEnd/>
          </a:ln>
          <a:effectLst/>
          <a:extLst/>
        </p:spPr>
        <p:txBody>
          <a:bodyPr/>
          <a:lstStyle/>
          <a:p>
            <a:pPr>
              <a:defRPr/>
            </a:pPr>
            <a:endParaRPr lang="en-US" dirty="0">
              <a:solidFill>
                <a:schemeClr val="bg1"/>
              </a:solidFill>
              <a:latin typeface="Verdana" charset="0"/>
              <a:ea typeface="ＭＳ Ｐゴシック" charset="0"/>
              <a:cs typeface="Arial" charset="0"/>
            </a:endParaRPr>
          </a:p>
        </p:txBody>
      </p:sp>
      <p:sp>
        <p:nvSpPr>
          <p:cNvPr id="22" name="Text Placeholder 8"/>
          <p:cNvSpPr>
            <a:spLocks noGrp="1"/>
          </p:cNvSpPr>
          <p:nvPr>
            <p:ph type="body" sz="quarter" idx="14" hasCustomPrompt="1"/>
          </p:nvPr>
        </p:nvSpPr>
        <p:spPr>
          <a:xfrm>
            <a:off x="495058" y="1349117"/>
            <a:ext cx="399505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23" name="Text Placeholder 8"/>
          <p:cNvSpPr>
            <a:spLocks noGrp="1"/>
          </p:cNvSpPr>
          <p:nvPr>
            <p:ph type="body" sz="quarter" idx="16" hasCustomPrompt="1"/>
          </p:nvPr>
        </p:nvSpPr>
        <p:spPr>
          <a:xfrm>
            <a:off x="4668381" y="1351389"/>
            <a:ext cx="3995055" cy="4601307"/>
          </a:xfrm>
          <a:prstGeom prst="rect">
            <a:avLst/>
          </a:prstGeom>
        </p:spPr>
        <p:txBody>
          <a:bodyPr/>
          <a:lstStyle>
            <a:lvl1pPr marL="273050" indent="-228600">
              <a:spcBef>
                <a:spcPts val="600"/>
              </a:spcBef>
              <a:buFont typeface="Wingdings" panose="05000000000000000000" pitchFamily="2" charset="2"/>
              <a:buChar char="§"/>
              <a:defRPr sz="1800" baseline="0">
                <a:solidFill>
                  <a:schemeClr val="bg1"/>
                </a:solidFill>
              </a:defRPr>
            </a:lvl1pPr>
            <a:lvl2pPr marL="457200" indent="-274320">
              <a:spcBef>
                <a:spcPts val="600"/>
              </a:spcBef>
              <a:buFont typeface="Verdana" pitchFamily="34" charset="0"/>
              <a:buChar char="—"/>
              <a:defRPr sz="1400">
                <a:solidFill>
                  <a:schemeClr val="bg1"/>
                </a:solidFill>
              </a:defRPr>
            </a:lvl2pPr>
            <a:lvl3pPr marL="822960" indent="-182880">
              <a:spcBef>
                <a:spcPts val="600"/>
              </a:spcBef>
              <a:buFont typeface="Courier New" pitchFamily="49" charset="0"/>
              <a:buChar char="o"/>
              <a:defRPr lang="en-US" sz="1400" dirty="0" smtClean="0">
                <a:solidFill>
                  <a:schemeClr val="bg1"/>
                </a:solidFill>
                <a:latin typeface="+mn-lt"/>
                <a:ea typeface="ＭＳ Ｐゴシック" charset="0"/>
                <a:cs typeface="ＭＳ Ｐゴシック"/>
              </a:defRPr>
            </a:lvl3pPr>
            <a:lvl4pPr marL="1097280" indent="-182880">
              <a:spcBef>
                <a:spcPts val="600"/>
              </a:spcBef>
              <a:buFont typeface="Arial" panose="020B0604020202020204" pitchFamily="34" charset="0"/>
              <a:buChar char="•"/>
              <a:defRPr sz="1400">
                <a:solidFill>
                  <a:schemeClr val="bg1"/>
                </a:solidFill>
              </a:defRPr>
            </a:lvl4pPr>
          </a:lstStyle>
          <a:p>
            <a:pPr lvl="0"/>
            <a:r>
              <a:rPr lang="en-US" dirty="0"/>
              <a:t>Click to edit text styles</a:t>
            </a:r>
          </a:p>
          <a:p>
            <a:pPr lvl="1"/>
            <a:r>
              <a:rPr lang="en-US" dirty="0"/>
              <a:t>Second level</a:t>
            </a:r>
          </a:p>
          <a:p>
            <a:pPr lvl="2"/>
            <a:r>
              <a:rPr lang="en-US" dirty="0"/>
              <a:t>Third level</a:t>
            </a:r>
          </a:p>
          <a:p>
            <a:pPr lvl="3"/>
            <a:r>
              <a:rPr lang="en-US" dirty="0"/>
              <a:t>Fourth level</a:t>
            </a:r>
          </a:p>
        </p:txBody>
      </p:sp>
      <p:sp>
        <p:nvSpPr>
          <p:cNvPr id="11"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12"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907" y="6188263"/>
            <a:ext cx="706170" cy="476095"/>
          </a:xfrm>
          <a:prstGeom prst="rect">
            <a:avLst/>
          </a:prstGeom>
        </p:spPr>
      </p:pic>
      <p:sp>
        <p:nvSpPr>
          <p:cNvPr id="13" name="Title 1"/>
          <p:cNvSpPr>
            <a:spLocks noGrp="1"/>
          </p:cNvSpPr>
          <p:nvPr>
            <p:ph type="title" hasCustomPrompt="1"/>
          </p:nvPr>
        </p:nvSpPr>
        <p:spPr>
          <a:xfrm>
            <a:off x="385363" y="240309"/>
            <a:ext cx="8253718" cy="822962"/>
          </a:xfrm>
          <a:prstGeom prst="rect">
            <a:avLst/>
          </a:prstGeom>
        </p:spPr>
        <p:txBody>
          <a:bodyPr anchor="ctr" anchorCtr="0"/>
          <a:lstStyle>
            <a:lvl1pPr>
              <a:lnSpc>
                <a:spcPct val="85000"/>
              </a:lnSpc>
              <a:defRPr sz="2800">
                <a:solidFill>
                  <a:schemeClr val="bg1"/>
                </a:solidFill>
              </a:defRPr>
            </a:lvl1pPr>
          </a:lstStyle>
          <a:p>
            <a:r>
              <a:rPr lang="en-US" dirty="0"/>
              <a:t>Click to edit Master title style </a:t>
            </a:r>
            <a:br>
              <a:rPr lang="en-US" dirty="0"/>
            </a:br>
            <a:r>
              <a:rPr lang="en-US" dirty="0"/>
              <a:t>– two line capable</a:t>
            </a:r>
          </a:p>
        </p:txBody>
      </p:sp>
    </p:spTree>
    <p:extLst>
      <p:ext uri="{BB962C8B-B14F-4D97-AF65-F5344CB8AC3E}">
        <p14:creationId xmlns:p14="http://schemas.microsoft.com/office/powerpoint/2010/main" val="2891740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image" Target="../media/image1.jpeg"/><Relationship Id="rId5" Type="http://schemas.openxmlformats.org/officeDocument/2006/relationships/slideLayout" Target="../slideLayouts/slideLayout39.xml"/><Relationship Id="rId10" Type="http://schemas.openxmlformats.org/officeDocument/2006/relationships/theme" Target="../theme/theme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image" Target="../media/image5.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5.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9" Type="http://schemas.openxmlformats.org/officeDocument/2006/relationships/slideLayout" Target="../slideLayouts/slideLayout92.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34" Type="http://schemas.openxmlformats.org/officeDocument/2006/relationships/slideLayout" Target="../slideLayouts/slideLayout87.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33" Type="http://schemas.openxmlformats.org/officeDocument/2006/relationships/slideLayout" Target="../slideLayouts/slideLayout86.xml"/><Relationship Id="rId38" Type="http://schemas.openxmlformats.org/officeDocument/2006/relationships/slideLayout" Target="../slideLayouts/slideLayout91.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29" Type="http://schemas.openxmlformats.org/officeDocument/2006/relationships/slideLayout" Target="../slideLayouts/slideLayout82.xml"/><Relationship Id="rId41" Type="http://schemas.openxmlformats.org/officeDocument/2006/relationships/image" Target="../media/image5.png"/><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32" Type="http://schemas.openxmlformats.org/officeDocument/2006/relationships/slideLayout" Target="../slideLayouts/slideLayout85.xml"/><Relationship Id="rId37" Type="http://schemas.openxmlformats.org/officeDocument/2006/relationships/slideLayout" Target="../slideLayouts/slideLayout90.xml"/><Relationship Id="rId40" Type="http://schemas.openxmlformats.org/officeDocument/2006/relationships/theme" Target="../theme/theme6.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slideLayout" Target="../slideLayouts/slideLayout81.xml"/><Relationship Id="rId36" Type="http://schemas.openxmlformats.org/officeDocument/2006/relationships/slideLayout" Target="../slideLayouts/slideLayout89.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31" Type="http://schemas.openxmlformats.org/officeDocument/2006/relationships/slideLayout" Target="../slideLayouts/slideLayout84.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 Id="rId30" Type="http://schemas.openxmlformats.org/officeDocument/2006/relationships/slideLayout" Target="../slideLayouts/slideLayout83.xml"/><Relationship Id="rId35"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7" name="Rectangle 15"/>
          <p:cNvSpPr>
            <a:spLocks noGrp="1" noChangeArrowheads="1"/>
          </p:cNvSpPr>
          <p:nvPr>
            <p:ph type="ftr" sz="quarter" idx="3"/>
          </p:nvPr>
        </p:nvSpPr>
        <p:spPr bwMode="auto">
          <a:xfrm>
            <a:off x="367419" y="6635380"/>
            <a:ext cx="1980670" cy="138499"/>
          </a:xfrm>
          <a:prstGeom prst="rect">
            <a:avLst/>
          </a:prstGeom>
          <a:noFill/>
          <a:ln>
            <a:noFill/>
          </a:ln>
          <a:effectLst/>
          <a:extLst/>
        </p:spPr>
        <p:txBody>
          <a:bodyPr vert="horz" wrap="square" lIns="0" tIns="0" rIns="0" bIns="0" numCol="1" anchor="ctr" anchorCtr="0" compatLnSpc="1">
            <a:prstTxWarp prst="textNoShape">
              <a:avLst/>
            </a:prstTxWarp>
            <a:spAutoFit/>
          </a:bodyPr>
          <a:lstStyle>
            <a:lvl1pPr eaLnBrk="0" hangingPunct="0">
              <a:defRPr sz="900" smtClean="0">
                <a:solidFill>
                  <a:schemeClr val="bg1">
                    <a:lumMod val="50000"/>
                  </a:schemeClr>
                </a:solidFill>
                <a:ea typeface="ＭＳ Ｐゴシック" pitchFamily="1" charset="-128"/>
                <a:cs typeface="Arial" pitchFamily="34" charset="0"/>
              </a:defRPr>
            </a:lvl1pPr>
          </a:lstStyle>
          <a:p>
            <a:pPr>
              <a:defRPr/>
            </a:pPr>
            <a:r>
              <a:rPr lang="en-US" dirty="0">
                <a:solidFill>
                  <a:srgbClr val="FFFFFF">
                    <a:lumMod val="50000"/>
                  </a:srgbClr>
                </a:solidFill>
              </a:rPr>
              <a:t>© 2015 NRG Energy, Inc. </a:t>
            </a:r>
          </a:p>
        </p:txBody>
      </p:sp>
      <p:sp>
        <p:nvSpPr>
          <p:cNvPr id="2" name="Rectangle 1"/>
          <p:cNvSpPr/>
          <p:nvPr userDrawn="1"/>
        </p:nvSpPr>
        <p:spPr bwMode="white">
          <a:xfrm>
            <a:off x="1133078" y="0"/>
            <a:ext cx="1481717" cy="1083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endParaRPr>
          </a:p>
        </p:txBody>
      </p:sp>
      <p:sp>
        <p:nvSpPr>
          <p:cNvPr id="11" name="Slide Number Placeholder 10"/>
          <p:cNvSpPr>
            <a:spLocks noGrp="1"/>
          </p:cNvSpPr>
          <p:nvPr>
            <p:ph type="sldNum" sz="quarter" idx="4"/>
          </p:nvPr>
        </p:nvSpPr>
        <p:spPr>
          <a:xfrm>
            <a:off x="8422396" y="6578778"/>
            <a:ext cx="512762" cy="158750"/>
          </a:xfrm>
          <a:prstGeom prst="rect">
            <a:avLst/>
          </a:prstGeom>
        </p:spPr>
        <p:txBody>
          <a:bodyPr/>
          <a:lstStyle>
            <a:lvl1pPr algn="r">
              <a:defRPr sz="900">
                <a:solidFill>
                  <a:schemeClr val="tx1">
                    <a:lumMod val="65000"/>
                    <a:lumOff val="35000"/>
                  </a:schemeClr>
                </a:solidFill>
              </a:defRPr>
            </a:lvl1pPr>
          </a:lstStyle>
          <a:p>
            <a:pPr fontAlgn="base">
              <a:spcBef>
                <a:spcPct val="0"/>
              </a:spcBef>
              <a:spcAft>
                <a:spcPct val="0"/>
              </a:spcAft>
              <a:defRPr/>
            </a:pPr>
            <a:fld id="{9FE85475-D586-4FFF-A814-843BE945EBFE}" type="slidenum">
              <a:rPr lang="en-US" smtClean="0">
                <a:solidFill>
                  <a:srgbClr val="000000">
                    <a:lumMod val="65000"/>
                    <a:lumOff val="35000"/>
                  </a:srgbClr>
                </a:solidFill>
                <a:ea typeface="ＭＳ Ｐゴシック"/>
                <a:cs typeface="Arial" charset="0"/>
              </a:rPr>
              <a:pPr fontAlgn="base">
                <a:spcBef>
                  <a:spcPct val="0"/>
                </a:spcBef>
                <a:spcAft>
                  <a:spcPct val="0"/>
                </a:spcAft>
                <a:defRPr/>
              </a:pPr>
              <a:t>‹#›</a:t>
            </a:fld>
            <a:endParaRPr lang="en-US" dirty="0">
              <a:solidFill>
                <a:srgbClr val="000000">
                  <a:lumMod val="65000"/>
                  <a:lumOff val="35000"/>
                </a:srgbClr>
              </a:solidFill>
              <a:ea typeface="ＭＳ Ｐゴシック"/>
              <a:cs typeface="Arial" charset="0"/>
            </a:endParaRPr>
          </a:p>
        </p:txBody>
      </p:sp>
      <p:pic>
        <p:nvPicPr>
          <p:cNvPr id="3" name="Picture 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65074" y="225223"/>
            <a:ext cx="866553" cy="562657"/>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7" r:id="rId12"/>
  </p:sldLayoutIdLst>
  <p:transition spd="med"/>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1133078" y="0"/>
            <a:ext cx="1481717" cy="1083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endParaRPr>
          </a:p>
        </p:txBody>
      </p:sp>
      <p:sp>
        <p:nvSpPr>
          <p:cNvPr id="11" name="Slide Number Placeholder 10"/>
          <p:cNvSpPr>
            <a:spLocks noGrp="1"/>
          </p:cNvSpPr>
          <p:nvPr>
            <p:ph type="sldNum" sz="quarter" idx="4"/>
          </p:nvPr>
        </p:nvSpPr>
        <p:spPr>
          <a:xfrm>
            <a:off x="8422396" y="6621474"/>
            <a:ext cx="512762" cy="158750"/>
          </a:xfrm>
          <a:prstGeom prst="rect">
            <a:avLst/>
          </a:prstGeom>
        </p:spPr>
        <p:txBody>
          <a:bodyPr/>
          <a:lstStyle>
            <a:lvl1pPr algn="r">
              <a:defRPr sz="900">
                <a:solidFill>
                  <a:schemeClr val="tx1">
                    <a:lumMod val="65000"/>
                    <a:lumOff val="35000"/>
                  </a:schemeClr>
                </a:solidFill>
              </a:defRPr>
            </a:lvl1pPr>
          </a:lstStyle>
          <a:p>
            <a:pPr fontAlgn="base">
              <a:spcBef>
                <a:spcPct val="0"/>
              </a:spcBef>
              <a:spcAft>
                <a:spcPct val="0"/>
              </a:spcAft>
              <a:defRPr/>
            </a:pPr>
            <a:fld id="{9FE85475-D586-4FFF-A814-843BE945EBFE}" type="slidenum">
              <a:rPr lang="en-US" smtClean="0">
                <a:solidFill>
                  <a:srgbClr val="000000">
                    <a:lumMod val="65000"/>
                    <a:lumOff val="35000"/>
                  </a:srgbClr>
                </a:solidFill>
                <a:ea typeface="ＭＳ Ｐゴシック"/>
                <a:cs typeface="Arial" charset="0"/>
              </a:rPr>
              <a:pPr fontAlgn="base">
                <a:spcBef>
                  <a:spcPct val="0"/>
                </a:spcBef>
                <a:spcAft>
                  <a:spcPct val="0"/>
                </a:spcAft>
                <a:defRPr/>
              </a:pPr>
              <a:t>‹#›</a:t>
            </a:fld>
            <a:endParaRPr lang="en-US" dirty="0">
              <a:solidFill>
                <a:srgbClr val="000000">
                  <a:lumMod val="65000"/>
                  <a:lumOff val="35000"/>
                </a:srgbClr>
              </a:solidFill>
              <a:ea typeface="ＭＳ Ｐゴシック"/>
              <a:cs typeface="Arial" charset="0"/>
            </a:endParaRPr>
          </a:p>
        </p:txBody>
      </p:sp>
      <p:pic>
        <p:nvPicPr>
          <p:cNvPr id="3" name="Picture 2"/>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65074" y="225223"/>
            <a:ext cx="866553" cy="562657"/>
          </a:xfrm>
          <a:prstGeom prst="rect">
            <a:avLst/>
          </a:prstGeom>
        </p:spPr>
      </p:pic>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74035275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7" r:id="rId9"/>
    <p:sldLayoutId id="2147483788" r:id="rId10"/>
    <p:sldLayoutId id="2147483789" r:id="rId11"/>
  </p:sldLayoutIdLst>
  <p:transition spd="med"/>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1133078" y="0"/>
            <a:ext cx="1481717" cy="1083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endParaRPr>
          </a:p>
        </p:txBody>
      </p:sp>
      <p:sp>
        <p:nvSpPr>
          <p:cNvPr id="11" name="Slide Number Placeholder 10"/>
          <p:cNvSpPr>
            <a:spLocks noGrp="1"/>
          </p:cNvSpPr>
          <p:nvPr>
            <p:ph type="sldNum" sz="quarter" idx="4"/>
          </p:nvPr>
        </p:nvSpPr>
        <p:spPr>
          <a:xfrm>
            <a:off x="8422396" y="6621474"/>
            <a:ext cx="512762" cy="158750"/>
          </a:xfrm>
          <a:prstGeom prst="rect">
            <a:avLst/>
          </a:prstGeom>
        </p:spPr>
        <p:txBody>
          <a:bodyPr/>
          <a:lstStyle>
            <a:lvl1pPr algn="r">
              <a:defRPr sz="900">
                <a:solidFill>
                  <a:schemeClr val="tx1">
                    <a:lumMod val="65000"/>
                    <a:lumOff val="35000"/>
                  </a:schemeClr>
                </a:solidFill>
              </a:defRPr>
            </a:lvl1pPr>
          </a:lstStyle>
          <a:p>
            <a:pPr fontAlgn="base">
              <a:spcBef>
                <a:spcPct val="0"/>
              </a:spcBef>
              <a:spcAft>
                <a:spcPct val="0"/>
              </a:spcAft>
              <a:defRPr/>
            </a:pPr>
            <a:fld id="{9FE85475-D586-4FFF-A814-843BE945EBFE}" type="slidenum">
              <a:rPr lang="en-US" smtClean="0">
                <a:solidFill>
                  <a:srgbClr val="000000">
                    <a:lumMod val="65000"/>
                    <a:lumOff val="35000"/>
                  </a:srgbClr>
                </a:solidFill>
                <a:ea typeface="ＭＳ Ｐゴシック"/>
                <a:cs typeface="Arial" charset="0"/>
              </a:rPr>
              <a:pPr fontAlgn="base">
                <a:spcBef>
                  <a:spcPct val="0"/>
                </a:spcBef>
                <a:spcAft>
                  <a:spcPct val="0"/>
                </a:spcAft>
                <a:defRPr/>
              </a:pPr>
              <a:t>‹#›</a:t>
            </a:fld>
            <a:endParaRPr lang="en-US" dirty="0">
              <a:solidFill>
                <a:srgbClr val="000000">
                  <a:lumMod val="65000"/>
                  <a:lumOff val="35000"/>
                </a:srgbClr>
              </a:solidFill>
              <a:ea typeface="ＭＳ Ｐゴシック"/>
              <a:cs typeface="Arial" charset="0"/>
            </a:endParaRPr>
          </a:p>
        </p:txBody>
      </p:sp>
      <p:pic>
        <p:nvPicPr>
          <p:cNvPr id="3" name="Picture 2"/>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65074" y="225223"/>
            <a:ext cx="866553" cy="562657"/>
          </a:xfrm>
          <a:prstGeom prst="rect">
            <a:avLst/>
          </a:prstGeom>
        </p:spPr>
      </p:pic>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1295399433"/>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2" r:id="rId8"/>
    <p:sldLayoutId id="2147483813" r:id="rId9"/>
    <p:sldLayoutId id="2147483814" r:id="rId10"/>
    <p:sldLayoutId id="2147483815" r:id="rId11"/>
  </p:sldLayoutIdLst>
  <p:transition spd="med"/>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1133078" y="0"/>
            <a:ext cx="1481717" cy="1083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endParaRPr>
          </a:p>
        </p:txBody>
      </p:sp>
      <p:sp>
        <p:nvSpPr>
          <p:cNvPr id="11" name="Slide Number Placeholder 10"/>
          <p:cNvSpPr>
            <a:spLocks noGrp="1"/>
          </p:cNvSpPr>
          <p:nvPr>
            <p:ph type="sldNum" sz="quarter" idx="4"/>
          </p:nvPr>
        </p:nvSpPr>
        <p:spPr>
          <a:xfrm>
            <a:off x="8422396" y="6621474"/>
            <a:ext cx="512762" cy="158750"/>
          </a:xfrm>
          <a:prstGeom prst="rect">
            <a:avLst/>
          </a:prstGeom>
        </p:spPr>
        <p:txBody>
          <a:bodyPr/>
          <a:lstStyle>
            <a:lvl1pPr algn="r">
              <a:defRPr sz="900">
                <a:solidFill>
                  <a:schemeClr val="tx1">
                    <a:lumMod val="65000"/>
                    <a:lumOff val="35000"/>
                  </a:schemeClr>
                </a:solidFill>
              </a:defRPr>
            </a:lvl1pPr>
          </a:lstStyle>
          <a:p>
            <a:pPr fontAlgn="base">
              <a:spcBef>
                <a:spcPct val="0"/>
              </a:spcBef>
              <a:spcAft>
                <a:spcPct val="0"/>
              </a:spcAft>
              <a:defRPr/>
            </a:pPr>
            <a:fld id="{9FE85475-D586-4FFF-A814-843BE945EBFE}" type="slidenum">
              <a:rPr lang="en-US" smtClean="0">
                <a:solidFill>
                  <a:srgbClr val="000000">
                    <a:lumMod val="65000"/>
                    <a:lumOff val="35000"/>
                  </a:srgbClr>
                </a:solidFill>
                <a:ea typeface="ＭＳ Ｐゴシック"/>
                <a:cs typeface="Arial" charset="0"/>
              </a:rPr>
              <a:pPr fontAlgn="base">
                <a:spcBef>
                  <a:spcPct val="0"/>
                </a:spcBef>
                <a:spcAft>
                  <a:spcPct val="0"/>
                </a:spcAft>
                <a:defRPr/>
              </a:pPr>
              <a:t>‹#›</a:t>
            </a:fld>
            <a:endParaRPr lang="en-US" dirty="0">
              <a:solidFill>
                <a:srgbClr val="000000">
                  <a:lumMod val="65000"/>
                  <a:lumOff val="35000"/>
                </a:srgbClr>
              </a:solidFill>
              <a:ea typeface="ＭＳ Ｐゴシック"/>
              <a:cs typeface="Arial" charset="0"/>
            </a:endParaRPr>
          </a:p>
        </p:txBody>
      </p:sp>
      <p:pic>
        <p:nvPicPr>
          <p:cNvPr id="3" name="Picture 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65074" y="225223"/>
            <a:ext cx="866553" cy="562657"/>
          </a:xfrm>
          <a:prstGeom prst="rect">
            <a:avLst/>
          </a:prstGeom>
        </p:spPr>
      </p:pic>
      <p:sp>
        <p:nvSpPr>
          <p:cNvPr id="6" name="Footer Placeholder 18"/>
          <p:cNvSpPr>
            <a:spLocks noGrp="1"/>
          </p:cNvSpPr>
          <p:nvPr>
            <p:ph type="ftr" sz="quarter" idx="10"/>
          </p:nvPr>
        </p:nvSpPr>
        <p:spPr>
          <a:xfrm>
            <a:off x="356130" y="6641025"/>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solidFill>
                  <a:srgbClr val="000000">
                    <a:lumMod val="65000"/>
                    <a:lumOff val="35000"/>
                  </a:srgbClr>
                </a:solidFill>
              </a:rPr>
              <a:t>© 2015 NRG Energy, Inc.  All rights reserved.  3Q15</a:t>
            </a:r>
          </a:p>
        </p:txBody>
      </p:sp>
    </p:spTree>
    <p:extLst>
      <p:ext uri="{BB962C8B-B14F-4D97-AF65-F5344CB8AC3E}">
        <p14:creationId xmlns:p14="http://schemas.microsoft.com/office/powerpoint/2010/main" val="3215746120"/>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Lst>
  <p:transition spd="med"/>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1133078" y="0"/>
            <a:ext cx="1481717" cy="1083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2000" dirty="0">
              <a:solidFill>
                <a:srgbClr val="FFFFFF"/>
              </a:solidFill>
            </a:endParaRPr>
          </a:p>
        </p:txBody>
      </p:sp>
      <p:sp>
        <p:nvSpPr>
          <p:cNvPr id="11" name="Slide Number Placeholder 10"/>
          <p:cNvSpPr>
            <a:spLocks noGrp="1"/>
          </p:cNvSpPr>
          <p:nvPr>
            <p:ph type="sldNum" sz="quarter" idx="4"/>
          </p:nvPr>
        </p:nvSpPr>
        <p:spPr>
          <a:xfrm>
            <a:off x="8422396" y="6413768"/>
            <a:ext cx="512762" cy="158750"/>
          </a:xfrm>
          <a:prstGeom prst="rect">
            <a:avLst/>
          </a:prstGeom>
        </p:spPr>
        <p:txBody>
          <a:bodyPr/>
          <a:lstStyle>
            <a:lvl1pPr algn="r">
              <a:defRPr sz="900">
                <a:solidFill>
                  <a:schemeClr val="tx1">
                    <a:lumMod val="65000"/>
                    <a:lumOff val="35000"/>
                  </a:schemeClr>
                </a:solidFill>
              </a:defRPr>
            </a:lvl1pPr>
          </a:lstStyle>
          <a:p>
            <a:pPr fontAlgn="base">
              <a:spcBef>
                <a:spcPct val="0"/>
              </a:spcBef>
              <a:spcAft>
                <a:spcPct val="0"/>
              </a:spcAft>
              <a:defRPr/>
            </a:pPr>
            <a:fld id="{9FE85475-D586-4FFF-A814-843BE945EBFE}" type="slidenum">
              <a:rPr lang="en-US" smtClean="0">
                <a:solidFill>
                  <a:srgbClr val="000000">
                    <a:lumMod val="65000"/>
                    <a:lumOff val="35000"/>
                  </a:srgbClr>
                </a:solidFill>
                <a:ea typeface="ＭＳ Ｐゴシック"/>
                <a:cs typeface="Arial" charset="0"/>
              </a:rPr>
              <a:pPr fontAlgn="base">
                <a:spcBef>
                  <a:spcPct val="0"/>
                </a:spcBef>
                <a:spcAft>
                  <a:spcPct val="0"/>
                </a:spcAft>
                <a:defRPr/>
              </a:pPr>
              <a:t>‹#›</a:t>
            </a:fld>
            <a:endParaRPr lang="en-US" dirty="0">
              <a:solidFill>
                <a:srgbClr val="000000">
                  <a:lumMod val="65000"/>
                  <a:lumOff val="35000"/>
                </a:srgbClr>
              </a:solidFill>
              <a:ea typeface="ＭＳ Ｐゴシック"/>
              <a:cs typeface="Arial" charset="0"/>
            </a:endParaRPr>
          </a:p>
        </p:txBody>
      </p:sp>
      <p:sp>
        <p:nvSpPr>
          <p:cNvPr id="6" name="Footer Placeholder 18"/>
          <p:cNvSpPr>
            <a:spLocks noGrp="1"/>
          </p:cNvSpPr>
          <p:nvPr>
            <p:ph type="ftr" sz="quarter" idx="10"/>
          </p:nvPr>
        </p:nvSpPr>
        <p:spPr>
          <a:xfrm>
            <a:off x="1448383" y="6435936"/>
            <a:ext cx="4050770" cy="138499"/>
          </a:xfrm>
          <a:prstGeom prst="rect">
            <a:avLst/>
          </a:prstGeom>
        </p:spPr>
        <p:txBody>
          <a:bodyPr/>
          <a:lstStyle>
            <a:lvl1pPr>
              <a:defRPr sz="800">
                <a:solidFill>
                  <a:schemeClr val="tx1">
                    <a:lumMod val="65000"/>
                    <a:lumOff val="35000"/>
                  </a:schemeClr>
                </a:solidFill>
              </a:defRPr>
            </a:lvl1pPr>
          </a:lstStyle>
          <a:p>
            <a:pPr>
              <a:defRPr/>
            </a:pPr>
            <a:r>
              <a:rPr lang="en-US" dirty="0"/>
              <a:t>© 2016 NRG Energy, Inc.  All rights reserved.  2Q16</a:t>
            </a:r>
          </a:p>
        </p:txBody>
      </p:sp>
      <p:pic>
        <p:nvPicPr>
          <p:cNvPr id="7" name="Picture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Tree>
    <p:extLst>
      <p:ext uri="{BB962C8B-B14F-4D97-AF65-F5344CB8AC3E}">
        <p14:creationId xmlns:p14="http://schemas.microsoft.com/office/powerpoint/2010/main" val="1308626797"/>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901" r:id="rId8"/>
    <p:sldLayoutId id="2147483944" r:id="rId9"/>
    <p:sldLayoutId id="2147483945" r:id="rId10"/>
  </p:sldLayoutIdLst>
  <p:transition spd="med"/>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7963202" y="6477551"/>
            <a:ext cx="675866" cy="115662"/>
          </a:xfrm>
          <a:prstGeom prst="rect">
            <a:avLst/>
          </a:prstGeom>
        </p:spPr>
        <p:txBody>
          <a:bodyPr vert="horz" lIns="91440" tIns="45720" rIns="91440" bIns="45720" rtlCol="0" anchor="ctr"/>
          <a:lstStyle>
            <a:lvl1pPr algn="r">
              <a:defRPr sz="800">
                <a:solidFill>
                  <a:schemeClr val="bg1">
                    <a:lumMod val="50000"/>
                  </a:schemeClr>
                </a:solidFill>
              </a:defRPr>
            </a:lvl1pPr>
          </a:lstStyle>
          <a:p>
            <a:fld id="{C464BEA4-ECAD-4B23-B682-AF22774D7D0B}" type="slidenum">
              <a:rPr lang="en-US" smtClean="0"/>
              <a:pPr/>
              <a:t>‹#›</a:t>
            </a:fld>
            <a:endParaRPr lang="en-US" dirty="0"/>
          </a:p>
        </p:txBody>
      </p:sp>
      <p:sp>
        <p:nvSpPr>
          <p:cNvPr id="9" name="Footer Placeholder 5"/>
          <p:cNvSpPr>
            <a:spLocks noGrp="1"/>
          </p:cNvSpPr>
          <p:nvPr>
            <p:ph type="ftr" sz="quarter" idx="3"/>
          </p:nvPr>
        </p:nvSpPr>
        <p:spPr>
          <a:xfrm>
            <a:off x="1543925" y="6478832"/>
            <a:ext cx="5944028" cy="126702"/>
          </a:xfrm>
          <a:prstGeom prst="rect">
            <a:avLst/>
          </a:prstGeom>
        </p:spPr>
        <p:txBody>
          <a:bodyPr anchor="ctr" anchorCtr="0"/>
          <a:lstStyle>
            <a:lvl1pPr>
              <a:defRPr sz="700">
                <a:solidFill>
                  <a:schemeClr val="bg1">
                    <a:lumMod val="50000"/>
                  </a:schemeClr>
                </a:solidFill>
                <a:latin typeface="+mj-lt"/>
              </a:defRPr>
            </a:lvl1pPr>
          </a:lstStyle>
          <a:p>
            <a:pPr>
              <a:defRPr/>
            </a:pPr>
            <a:r>
              <a:rPr lang="en-US" dirty="0">
                <a:ea typeface="Calibri"/>
                <a:cs typeface="Times New Roman"/>
              </a:rPr>
              <a:t>© [year] NRG Energy, Inc.  All rights reserved.   /   Proprietary and Confidential Information</a:t>
            </a:r>
            <a:endParaRPr lang="en-US" dirty="0"/>
          </a:p>
        </p:txBody>
      </p:sp>
      <p:pic>
        <p:nvPicPr>
          <p:cNvPr id="2" name="Picture 1"/>
          <p:cNvPicPr>
            <a:picLocks noChangeAspect="1"/>
          </p:cNvPicPr>
          <p:nvPr userDrawn="1"/>
        </p:nvPicPr>
        <p:blipFill>
          <a:blip r:embed="rId41" cstate="print">
            <a:extLst>
              <a:ext uri="{28A0092B-C50C-407E-A947-70E740481C1C}">
                <a14:useLocalDpi xmlns:a14="http://schemas.microsoft.com/office/drawing/2010/main" val="0"/>
              </a:ext>
            </a:extLst>
          </a:blip>
          <a:stretch>
            <a:fillRect/>
          </a:stretch>
        </p:blipFill>
        <p:spPr>
          <a:xfrm>
            <a:off x="487904" y="6190384"/>
            <a:ext cx="704401" cy="474903"/>
          </a:xfrm>
          <a:prstGeom prst="rect">
            <a:avLst/>
          </a:prstGeom>
        </p:spPr>
      </p:pic>
    </p:spTree>
    <p:extLst>
      <p:ext uri="{BB962C8B-B14F-4D97-AF65-F5344CB8AC3E}">
        <p14:creationId xmlns:p14="http://schemas.microsoft.com/office/powerpoint/2010/main" val="1585329938"/>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 id="2147483919" r:id="rId17"/>
    <p:sldLayoutId id="2147483920" r:id="rId18"/>
    <p:sldLayoutId id="2147483921" r:id="rId19"/>
    <p:sldLayoutId id="2147483922" r:id="rId20"/>
    <p:sldLayoutId id="2147483923" r:id="rId21"/>
    <p:sldLayoutId id="2147483924" r:id="rId22"/>
    <p:sldLayoutId id="2147483925" r:id="rId23"/>
    <p:sldLayoutId id="2147483926" r:id="rId24"/>
    <p:sldLayoutId id="2147483927" r:id="rId25"/>
    <p:sldLayoutId id="2147483928" r:id="rId26"/>
    <p:sldLayoutId id="2147483929" r:id="rId27"/>
    <p:sldLayoutId id="2147483930" r:id="rId28"/>
    <p:sldLayoutId id="2147483931" r:id="rId29"/>
    <p:sldLayoutId id="2147483932" r:id="rId30"/>
    <p:sldLayoutId id="2147483933" r:id="rId31"/>
    <p:sldLayoutId id="2147483934" r:id="rId32"/>
    <p:sldLayoutId id="2147483935" r:id="rId33"/>
    <p:sldLayoutId id="2147483936" r:id="rId34"/>
    <p:sldLayoutId id="2147483937" r:id="rId35"/>
    <p:sldLayoutId id="2147483938" r:id="rId36"/>
    <p:sldLayoutId id="2147483939" r:id="rId37"/>
    <p:sldLayoutId id="2147483940" r:id="rId38"/>
    <p:sldLayoutId id="2147483941" r:id="rId39"/>
  </p:sldLayoutIdLst>
  <p:hf hdr="0" dt="0"/>
  <p:txStyles>
    <p:titleStyle>
      <a:lvl1pPr algn="l" rtl="0" eaLnBrk="1" fontAlgn="base" hangingPunct="1">
        <a:spcBef>
          <a:spcPct val="0"/>
        </a:spcBef>
        <a:spcAft>
          <a:spcPct val="0"/>
        </a:spcAft>
        <a:defRPr sz="2800">
          <a:solidFill>
            <a:schemeClr val="tx1"/>
          </a:solidFill>
          <a:latin typeface="+mj-lt"/>
          <a:ea typeface="ＭＳ Ｐゴシック" charset="0"/>
          <a:cs typeface="ＭＳ Ｐゴシック" charset="0"/>
        </a:defRPr>
      </a:lvl1pPr>
      <a:lvl2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2pPr>
      <a:lvl3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3pPr>
      <a:lvl4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4pPr>
      <a:lvl5pPr algn="l" rtl="0" eaLnBrk="1" fontAlgn="base" hangingPunct="1">
        <a:spcBef>
          <a:spcPct val="0"/>
        </a:spcBef>
        <a:spcAft>
          <a:spcPct val="0"/>
        </a:spcAft>
        <a:defRPr sz="2800">
          <a:solidFill>
            <a:schemeClr val="tx1"/>
          </a:solidFill>
          <a:latin typeface="Verdana" pitchFamily="34" charset="0"/>
          <a:ea typeface="ＭＳ Ｐゴシック" charset="0"/>
          <a:cs typeface="ＭＳ Ｐゴシック" charset="0"/>
        </a:defRPr>
      </a:lvl5pPr>
      <a:lvl6pPr marL="457200" algn="l" rtl="0" eaLnBrk="1" fontAlgn="base" hangingPunct="1">
        <a:spcBef>
          <a:spcPct val="0"/>
        </a:spcBef>
        <a:spcAft>
          <a:spcPct val="0"/>
        </a:spcAft>
        <a:defRPr sz="2800">
          <a:solidFill>
            <a:schemeClr val="tx1"/>
          </a:solidFill>
          <a:latin typeface="Verdana" pitchFamily="34" charset="0"/>
        </a:defRPr>
      </a:lvl6pPr>
      <a:lvl7pPr marL="914400" algn="l" rtl="0" eaLnBrk="1" fontAlgn="base" hangingPunct="1">
        <a:spcBef>
          <a:spcPct val="0"/>
        </a:spcBef>
        <a:spcAft>
          <a:spcPct val="0"/>
        </a:spcAft>
        <a:defRPr sz="2800">
          <a:solidFill>
            <a:schemeClr val="tx1"/>
          </a:solidFill>
          <a:latin typeface="Verdana" pitchFamily="34" charset="0"/>
        </a:defRPr>
      </a:lvl7pPr>
      <a:lvl8pPr marL="1371600" algn="l" rtl="0" eaLnBrk="1" fontAlgn="base" hangingPunct="1">
        <a:spcBef>
          <a:spcPct val="0"/>
        </a:spcBef>
        <a:spcAft>
          <a:spcPct val="0"/>
        </a:spcAft>
        <a:defRPr sz="2800">
          <a:solidFill>
            <a:schemeClr val="tx1"/>
          </a:solidFill>
          <a:latin typeface="Verdana" pitchFamily="34" charset="0"/>
        </a:defRPr>
      </a:lvl8pPr>
      <a:lvl9pPr marL="1828800" algn="l" rtl="0" eaLnBrk="1" fontAlgn="base" hangingPunct="1">
        <a:spcBef>
          <a:spcPct val="0"/>
        </a:spcBef>
        <a:spcAft>
          <a:spcPct val="0"/>
        </a:spcAft>
        <a:defRPr sz="2800">
          <a:solidFill>
            <a:schemeClr val="tx1"/>
          </a:solidFill>
          <a:latin typeface="Verdana" pitchFamily="34" charset="0"/>
        </a:defRPr>
      </a:lvl9pPr>
    </p:titleStyle>
    <p:body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image" Target="../media/image12.jpeg"/><Relationship Id="rId1" Type="http://schemas.openxmlformats.org/officeDocument/2006/relationships/slideLayout" Target="../slideLayouts/slideLayout5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jpe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4"/>
          </p:nvPr>
        </p:nvSpPr>
        <p:spPr>
          <a:xfrm>
            <a:off x="1852551" y="4543086"/>
            <a:ext cx="6043880" cy="1381196"/>
          </a:xfrm>
        </p:spPr>
        <p:txBody>
          <a:bodyPr>
            <a:normAutofit/>
          </a:bodyPr>
          <a:lstStyle/>
          <a:p>
            <a:r>
              <a:rPr lang="en-US" sz="1600" dirty="0"/>
              <a:t>Electric Power in the Northeast </a:t>
            </a:r>
            <a:r>
              <a:rPr lang="en-US" sz="1600" dirty="0" smtClean="0"/>
              <a:t>Conference</a:t>
            </a:r>
            <a:endParaRPr lang="en-US" sz="1600" dirty="0"/>
          </a:p>
          <a:p>
            <a:r>
              <a:rPr lang="en-US" sz="1600" dirty="0" smtClean="0"/>
              <a:t>September 25, 2017</a:t>
            </a:r>
          </a:p>
          <a:p>
            <a:endParaRPr lang="en-US" sz="1600" dirty="0"/>
          </a:p>
          <a:p>
            <a:pPr algn="r"/>
            <a:r>
              <a:rPr lang="en-US" sz="1600" i="1" dirty="0" smtClean="0"/>
              <a:t>Dan Hendrick, Director of External Affairs</a:t>
            </a:r>
            <a:endParaRPr lang="en-US" sz="1600" i="1" dirty="0"/>
          </a:p>
          <a:p>
            <a:endParaRPr lang="en-US" sz="1600" dirty="0" smtClean="0"/>
          </a:p>
          <a:p>
            <a:endParaRPr lang="en-US" sz="1600" dirty="0"/>
          </a:p>
          <a:p>
            <a:endParaRPr lang="en-US" sz="1600" dirty="0"/>
          </a:p>
        </p:txBody>
      </p:sp>
      <p:sp>
        <p:nvSpPr>
          <p:cNvPr id="4" name="Subtitle 4"/>
          <p:cNvSpPr txBox="1">
            <a:spLocks/>
          </p:cNvSpPr>
          <p:nvPr/>
        </p:nvSpPr>
        <p:spPr>
          <a:xfrm>
            <a:off x="1828800" y="3383280"/>
            <a:ext cx="6959063" cy="982136"/>
          </a:xfrm>
          <a:prstGeom prst="rect">
            <a:avLst/>
          </a:prstGeom>
        </p:spPr>
        <p:txBody>
          <a:bodyPr anchor="b">
            <a:normAutofit/>
          </a:bodyPr>
          <a:lstStyle>
            <a:lvl1pPr marL="0" indent="0" algn="l" rtl="0" eaLnBrk="1" fontAlgn="base" hangingPunct="1">
              <a:lnSpc>
                <a:spcPct val="100000"/>
              </a:lnSpc>
              <a:spcBef>
                <a:spcPts val="0"/>
              </a:spcBef>
              <a:spcAft>
                <a:spcPct val="0"/>
              </a:spcAft>
              <a:buNone/>
              <a:defRPr sz="4000" baseline="0">
                <a:solidFill>
                  <a:schemeClr val="bg1"/>
                </a:solidFill>
                <a:latin typeface="+mn-lt"/>
                <a:ea typeface="ＭＳ Ｐゴシック" charset="0"/>
                <a:cs typeface="ＭＳ Ｐゴシック" charset="0"/>
              </a:defRPr>
            </a:lvl1pPr>
            <a:lvl2pPr marL="457200" indent="0" algn="ctr" rtl="0" eaLnBrk="1" fontAlgn="base" hangingPunct="1">
              <a:lnSpc>
                <a:spcPct val="110000"/>
              </a:lnSpc>
              <a:spcBef>
                <a:spcPct val="70000"/>
              </a:spcBef>
              <a:spcAft>
                <a:spcPct val="0"/>
              </a:spcAft>
              <a:buFont typeface="Verdana" pitchFamily="34" charset="0"/>
              <a:buNone/>
              <a:defRPr sz="1400">
                <a:solidFill>
                  <a:schemeClr val="tx1"/>
                </a:solidFill>
                <a:latin typeface="+mn-lt"/>
                <a:ea typeface="ＭＳ Ｐゴシック" charset="0"/>
                <a:cs typeface="ＭＳ Ｐゴシック"/>
              </a:defRPr>
            </a:lvl2pPr>
            <a:lvl3pPr marL="914400" indent="0" algn="ctr" rtl="0" eaLnBrk="1" fontAlgn="base" hangingPunct="1">
              <a:lnSpc>
                <a:spcPct val="110000"/>
              </a:lnSpc>
              <a:spcBef>
                <a:spcPct val="90000"/>
              </a:spcBef>
              <a:spcAft>
                <a:spcPct val="0"/>
              </a:spcAft>
              <a:buNone/>
              <a:defRPr sz="1100">
                <a:solidFill>
                  <a:schemeClr val="tx1"/>
                </a:solidFill>
                <a:latin typeface="+mn-lt"/>
                <a:ea typeface="ＭＳ Ｐゴシック" charset="0"/>
                <a:cs typeface="ＭＳ Ｐゴシック"/>
              </a:defRPr>
            </a:lvl3pPr>
            <a:lvl4pPr marL="1371600" indent="0" algn="ctr" rtl="0" eaLnBrk="1" fontAlgn="base" hangingPunct="1">
              <a:lnSpc>
                <a:spcPct val="110000"/>
              </a:lnSpc>
              <a:spcBef>
                <a:spcPct val="90000"/>
              </a:spcBef>
              <a:spcAft>
                <a:spcPct val="0"/>
              </a:spcAft>
              <a:buFont typeface="Wingdings" pitchFamily="2" charset="2"/>
              <a:buNone/>
              <a:defRPr sz="1200">
                <a:solidFill>
                  <a:schemeClr val="tx1"/>
                </a:solidFill>
                <a:latin typeface="+mn-lt"/>
                <a:ea typeface="ＭＳ Ｐゴシック" charset="0"/>
                <a:cs typeface="ＭＳ Ｐゴシック"/>
              </a:defRPr>
            </a:lvl4pPr>
            <a:lvl5pPr marL="1828800" indent="0" algn="ctr" rtl="0" eaLnBrk="1" fontAlgn="base" hangingPunct="1">
              <a:lnSpc>
                <a:spcPct val="110000"/>
              </a:lnSpc>
              <a:spcBef>
                <a:spcPct val="15000"/>
              </a:spcBef>
              <a:spcAft>
                <a:spcPct val="0"/>
              </a:spcAft>
              <a:buFont typeface="Arial" pitchFamily="34" charset="0"/>
              <a:buNone/>
              <a:defRPr sz="1200">
                <a:solidFill>
                  <a:schemeClr val="tx1"/>
                </a:solidFill>
                <a:latin typeface="+mn-lt"/>
                <a:ea typeface="ＭＳ Ｐゴシック" charset="0"/>
                <a:cs typeface="ＭＳ Ｐゴシック"/>
              </a:defRPr>
            </a:lvl5pPr>
            <a:lvl6pPr marL="2286000" indent="0" algn="ctr" rtl="0" eaLnBrk="1" fontAlgn="base" hangingPunct="1">
              <a:lnSpc>
                <a:spcPct val="110000"/>
              </a:lnSpc>
              <a:spcBef>
                <a:spcPct val="15000"/>
              </a:spcBef>
              <a:spcAft>
                <a:spcPct val="0"/>
              </a:spcAft>
              <a:buFont typeface="Arial" charset="0"/>
              <a:buNone/>
              <a:defRPr sz="1200">
                <a:solidFill>
                  <a:schemeClr val="tx1"/>
                </a:solidFill>
                <a:latin typeface="+mn-lt"/>
              </a:defRPr>
            </a:lvl6pPr>
            <a:lvl7pPr marL="2743200" indent="0" algn="ctr" rtl="0" eaLnBrk="1" fontAlgn="base" hangingPunct="1">
              <a:lnSpc>
                <a:spcPct val="110000"/>
              </a:lnSpc>
              <a:spcBef>
                <a:spcPct val="15000"/>
              </a:spcBef>
              <a:spcAft>
                <a:spcPct val="0"/>
              </a:spcAft>
              <a:buFont typeface="Arial" charset="0"/>
              <a:buNone/>
              <a:defRPr sz="1200">
                <a:solidFill>
                  <a:schemeClr val="tx1"/>
                </a:solidFill>
                <a:latin typeface="+mn-lt"/>
              </a:defRPr>
            </a:lvl7pPr>
            <a:lvl8pPr marL="3200400" indent="0" algn="ctr" rtl="0" eaLnBrk="1" fontAlgn="base" hangingPunct="1">
              <a:lnSpc>
                <a:spcPct val="110000"/>
              </a:lnSpc>
              <a:spcBef>
                <a:spcPct val="15000"/>
              </a:spcBef>
              <a:spcAft>
                <a:spcPct val="0"/>
              </a:spcAft>
              <a:buFont typeface="Arial" charset="0"/>
              <a:buNone/>
              <a:defRPr sz="1200">
                <a:solidFill>
                  <a:schemeClr val="tx1"/>
                </a:solidFill>
                <a:latin typeface="+mn-lt"/>
              </a:defRPr>
            </a:lvl8pPr>
            <a:lvl9pPr marL="3657600" indent="0" algn="ctr" rtl="0" eaLnBrk="1" fontAlgn="base" hangingPunct="1">
              <a:lnSpc>
                <a:spcPct val="110000"/>
              </a:lnSpc>
              <a:spcBef>
                <a:spcPct val="15000"/>
              </a:spcBef>
              <a:spcAft>
                <a:spcPct val="0"/>
              </a:spcAft>
              <a:buFont typeface="Arial" charset="0"/>
              <a:buNone/>
              <a:defRPr sz="1200">
                <a:solidFill>
                  <a:schemeClr val="tx1"/>
                </a:solidFill>
                <a:latin typeface="+mn-lt"/>
              </a:defRPr>
            </a:lvl9pPr>
          </a:lstStyle>
          <a:p>
            <a:r>
              <a:rPr lang="en-US" sz="2400" dirty="0"/>
              <a:t>Implementation of State Carbon Reduction Initiatives in the </a:t>
            </a:r>
            <a:r>
              <a:rPr lang="en-US" sz="2400" dirty="0" smtClean="0"/>
              <a:t>Northeast</a:t>
            </a:r>
            <a:endParaRPr lang="en-US" sz="2400" dirty="0"/>
          </a:p>
        </p:txBody>
      </p:sp>
    </p:spTree>
    <p:extLst>
      <p:ext uri="{BB962C8B-B14F-4D97-AF65-F5344CB8AC3E}">
        <p14:creationId xmlns:p14="http://schemas.microsoft.com/office/powerpoint/2010/main" val="2204068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Massachusetts</a:t>
            </a:r>
            <a:endParaRPr lang="en-US"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10</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7" name="Text Placeholder 1"/>
          <p:cNvSpPr txBox="1">
            <a:spLocks/>
          </p:cNvSpPr>
          <p:nvPr/>
        </p:nvSpPr>
        <p:spPr>
          <a:xfrm>
            <a:off x="317634" y="1297306"/>
            <a:ext cx="4148488" cy="5193516"/>
          </a:xfrm>
          <a:prstGeom prst="rect">
            <a:avLst/>
          </a:prstGeom>
        </p:spPr>
        <p:txBody>
          <a:bodyPr/>
          <a:lst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a:lstStyle>
          <a:p>
            <a:pPr marL="0" indent="0">
              <a:buFontTx/>
              <a:buNone/>
            </a:pPr>
            <a:r>
              <a:rPr lang="en-US" sz="1050" b="1" kern="0" dirty="0" smtClean="0"/>
              <a:t>SB 1821 (Barrett)</a:t>
            </a:r>
          </a:p>
          <a:p>
            <a:r>
              <a:rPr lang="en-US" sz="1050" kern="0" dirty="0" smtClean="0"/>
              <a:t>Empowers DOER to collect “greenhouse gas emissions charges” on the distribution or sale of greenhouse gas-emitting priorities</a:t>
            </a:r>
          </a:p>
          <a:p>
            <a:r>
              <a:rPr lang="en-US" sz="1050" kern="0" dirty="0" smtClean="0"/>
              <a:t>Priorities defined as: Any matter that emits or is capable of emitting a greenhouse gas when burned. Natural gas, petroleum, coal, and any solid, liquid or gaseous fuel are included. </a:t>
            </a:r>
          </a:p>
          <a:p>
            <a:r>
              <a:rPr lang="en-US" sz="1050" kern="0" dirty="0" smtClean="0"/>
              <a:t>Exempts electricity generation, exempts entities subject to multi-state agreements (e.g., RGGI)</a:t>
            </a:r>
          </a:p>
          <a:p>
            <a:r>
              <a:rPr lang="en-US" sz="1050" kern="0" dirty="0" smtClean="0"/>
              <a:t>Carbon price: $10 per ton of CO2e in the first year of operation; increase by $5 every year until the rate is $40 per ton of CO2e (7 years).</a:t>
            </a:r>
          </a:p>
          <a:p>
            <a:r>
              <a:rPr lang="en-US" sz="1050" kern="0" dirty="0" smtClean="0"/>
              <a:t>Proceeds go to residents and employers in MA, commensurate with emissions they produced.</a:t>
            </a:r>
          </a:p>
          <a:p>
            <a:r>
              <a:rPr lang="en-US" sz="1050" kern="0" dirty="0" smtClean="0"/>
              <a:t>Rural municipalities receive additional rebate (defined as 130% of household average miles traveled)</a:t>
            </a:r>
          </a:p>
        </p:txBody>
      </p:sp>
      <p:sp>
        <p:nvSpPr>
          <p:cNvPr id="8" name="Text Placeholder 2"/>
          <p:cNvSpPr txBox="1">
            <a:spLocks/>
          </p:cNvSpPr>
          <p:nvPr/>
        </p:nvSpPr>
        <p:spPr>
          <a:xfrm>
            <a:off x="4599272" y="1258117"/>
            <a:ext cx="4148488" cy="5231100"/>
          </a:xfrm>
          <a:prstGeom prst="rect">
            <a:avLst/>
          </a:prstGeom>
        </p:spPr>
        <p:txBody>
          <a:bodyPr/>
          <a:lst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a:lstStyle>
          <a:p>
            <a:pPr marL="0" indent="0">
              <a:buFontTx/>
              <a:buNone/>
            </a:pPr>
            <a:r>
              <a:rPr lang="en-US" sz="1050" b="1" kern="0" dirty="0" smtClean="0"/>
              <a:t>H 1726 (Benson)</a:t>
            </a:r>
          </a:p>
          <a:p>
            <a:r>
              <a:rPr lang="en-US" sz="1050" kern="0" dirty="0" smtClean="0"/>
              <a:t>Creates greenhouse gas pollution charges and the greenhouse gas pollution charges rebate fund</a:t>
            </a:r>
          </a:p>
          <a:p>
            <a:r>
              <a:rPr lang="en-US" sz="1050" kern="0" dirty="0" smtClean="0"/>
              <a:t>Priorities defined as: Any GHG-emitting matter, in addition to natural gas, petroleum, coal, and any solid, liquid or gaseous fuel derived therefrom; exempts farm animals, crops and public transportation</a:t>
            </a:r>
          </a:p>
          <a:p>
            <a:r>
              <a:rPr lang="en-US" sz="1050" kern="0" dirty="0" smtClean="0"/>
              <a:t>Exempts fuel used in power plants that are subject to RGGI</a:t>
            </a:r>
          </a:p>
          <a:p>
            <a:r>
              <a:rPr lang="en-US" sz="1050" kern="0" dirty="0" smtClean="0"/>
              <a:t>Carbon price: $20 per ton of CO2e in the first year; increase by $5 every year until the rate is $40 per ton of CO2e (5 years)</a:t>
            </a:r>
          </a:p>
          <a:p>
            <a:r>
              <a:rPr lang="en-US" sz="1050" kern="0" dirty="0" smtClean="0"/>
              <a:t>Proceeds:</a:t>
            </a:r>
          </a:p>
          <a:p>
            <a:pPr>
              <a:buFont typeface="Courier New" panose="02070309020205020404" pitchFamily="49" charset="0"/>
              <a:buChar char="o"/>
            </a:pPr>
            <a:r>
              <a:rPr lang="en-US" sz="1050" kern="0" dirty="0" smtClean="0"/>
              <a:t>20 percent to Green Infrastructure Fund: Transportation, clean energy, resiliency, low-income weatherization</a:t>
            </a:r>
          </a:p>
          <a:p>
            <a:pPr>
              <a:buFont typeface="Courier New" panose="02070309020205020404" pitchFamily="49" charset="0"/>
              <a:buChar char="o"/>
            </a:pPr>
            <a:r>
              <a:rPr lang="en-US" sz="1050" kern="0" dirty="0" smtClean="0"/>
              <a:t>80 percent to Greenhouse gas pollution charges fund. Split between household and employers funds. Household fund refund priorities are inverse to household income, Low-income energy bill assistance.</a:t>
            </a:r>
          </a:p>
          <a:p>
            <a:r>
              <a:rPr lang="en-US" sz="1050" kern="0" dirty="0" smtClean="0"/>
              <a:t>Rural municipalities receive additional rebate (defined by population density)</a:t>
            </a:r>
          </a:p>
        </p:txBody>
      </p:sp>
    </p:spTree>
    <p:extLst>
      <p:ext uri="{BB962C8B-B14F-4D97-AF65-F5344CB8AC3E}">
        <p14:creationId xmlns:p14="http://schemas.microsoft.com/office/powerpoint/2010/main" val="2942745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Connecticut</a:t>
            </a:r>
            <a:endParaRPr lang="en-US"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11</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5" name="Text Placeholder 4"/>
          <p:cNvSpPr>
            <a:spLocks noGrp="1"/>
          </p:cNvSpPr>
          <p:nvPr>
            <p:ph type="body" sz="quarter" idx="15"/>
          </p:nvPr>
        </p:nvSpPr>
        <p:spPr/>
        <p:txBody>
          <a:bodyPr/>
          <a:lstStyle/>
          <a:p>
            <a:pPr marL="44450" indent="0">
              <a:buNone/>
            </a:pPr>
            <a:r>
              <a:rPr lang="en-US" sz="1100" b="1" dirty="0"/>
              <a:t>Raised HB </a:t>
            </a:r>
            <a:r>
              <a:rPr lang="en-US" sz="1100" b="1" dirty="0" smtClean="0"/>
              <a:t>7247</a:t>
            </a:r>
          </a:p>
          <a:p>
            <a:r>
              <a:rPr lang="en-US" sz="1100" dirty="0" smtClean="0"/>
              <a:t>Imposes fee </a:t>
            </a:r>
            <a:r>
              <a:rPr lang="en-US" sz="1100" dirty="0"/>
              <a:t>on all fossil fuels sold in </a:t>
            </a:r>
            <a:r>
              <a:rPr lang="en-US" sz="1100" dirty="0" smtClean="0"/>
              <a:t>the </a:t>
            </a:r>
            <a:r>
              <a:rPr lang="en-US" sz="1100" dirty="0"/>
              <a:t>state for the purpose of distribution or use in this state, assessed at first point of sale</a:t>
            </a:r>
          </a:p>
          <a:p>
            <a:pPr lvl="0"/>
            <a:r>
              <a:rPr lang="en-US" sz="1100" dirty="0"/>
              <a:t>Carbon price: </a:t>
            </a:r>
            <a:r>
              <a:rPr lang="en-US" sz="1100" dirty="0" smtClean="0"/>
              <a:t>$15/ton CO2e</a:t>
            </a:r>
            <a:r>
              <a:rPr lang="en-US" sz="1100" dirty="0"/>
              <a:t> </a:t>
            </a:r>
            <a:r>
              <a:rPr lang="en-US" sz="1100" dirty="0" smtClean="0"/>
              <a:t>in first year, then increasing annually by at least $5/ton. No specific end date; Carbon </a:t>
            </a:r>
            <a:r>
              <a:rPr lang="en-US" sz="1100" dirty="0"/>
              <a:t>Pollution </a:t>
            </a:r>
            <a:r>
              <a:rPr lang="en-US" sz="1100" dirty="0" smtClean="0"/>
              <a:t>Council</a:t>
            </a:r>
            <a:r>
              <a:rPr lang="en-US" sz="1100" dirty="0"/>
              <a:t> </a:t>
            </a:r>
            <a:r>
              <a:rPr lang="en-US" sz="1100" dirty="0" smtClean="0"/>
              <a:t>will decide if and when to change.</a:t>
            </a:r>
            <a:endParaRPr lang="en-US" sz="1100" dirty="0"/>
          </a:p>
          <a:p>
            <a:pPr lvl="0"/>
            <a:r>
              <a:rPr lang="en-US" sz="1100" dirty="0" smtClean="0"/>
              <a:t>EDCs and competitive generators collect carbon pricing fee MINUS fees paid for Regional </a:t>
            </a:r>
            <a:r>
              <a:rPr lang="en-US" sz="1100" dirty="0"/>
              <a:t>Greenhouse Gas Initiative auctions and New England Power Pool Generation Information System certificates</a:t>
            </a:r>
          </a:p>
          <a:p>
            <a:pPr lvl="0"/>
            <a:r>
              <a:rPr lang="en-US" sz="1100" dirty="0"/>
              <a:t>LDCs collect fees on behalf of </a:t>
            </a:r>
            <a:r>
              <a:rPr lang="en-US" sz="1100" dirty="0" smtClean="0"/>
              <a:t>gas customers</a:t>
            </a:r>
            <a:endParaRPr lang="en-US" sz="1100" dirty="0"/>
          </a:p>
          <a:p>
            <a:pPr lvl="0"/>
            <a:r>
              <a:rPr lang="en-US" sz="1100" dirty="0"/>
              <a:t>Exempts public transportation</a:t>
            </a:r>
          </a:p>
          <a:p>
            <a:pPr lvl="0"/>
            <a:r>
              <a:rPr lang="en-US" sz="1100" dirty="0" smtClean="0"/>
              <a:t>Proceeds go to “Clean Energy </a:t>
            </a:r>
            <a:r>
              <a:rPr lang="en-US" sz="1100" dirty="0"/>
              <a:t>and </a:t>
            </a:r>
            <a:r>
              <a:rPr lang="en-US" sz="1100" dirty="0" smtClean="0"/>
              <a:t>Jobs Account”</a:t>
            </a:r>
            <a:endParaRPr lang="en-US" sz="1100" dirty="0"/>
          </a:p>
          <a:p>
            <a:pPr lvl="1"/>
            <a:r>
              <a:rPr lang="en-US" sz="1100" dirty="0"/>
              <a:t>25 percent: </a:t>
            </a:r>
            <a:r>
              <a:rPr lang="en-US" sz="1100" dirty="0" smtClean="0"/>
              <a:t>Climate </a:t>
            </a:r>
            <a:r>
              <a:rPr lang="en-US" sz="1100" dirty="0"/>
              <a:t>resilience, energy efficiency, energy conservation and renewable energy programs that benefit low-income residential properties</a:t>
            </a:r>
          </a:p>
          <a:p>
            <a:pPr lvl="1"/>
            <a:r>
              <a:rPr lang="en-US" sz="1100" dirty="0"/>
              <a:t>30 percent: </a:t>
            </a:r>
            <a:r>
              <a:rPr lang="en-US" sz="1100" dirty="0" smtClean="0"/>
              <a:t>Direct </a:t>
            </a:r>
            <a:r>
              <a:rPr lang="en-US" sz="1100" dirty="0"/>
              <a:t>dividends to employers in the state</a:t>
            </a:r>
          </a:p>
          <a:p>
            <a:pPr lvl="1"/>
            <a:r>
              <a:rPr lang="en-US" sz="1100" dirty="0"/>
              <a:t>40 percent: </a:t>
            </a:r>
            <a:r>
              <a:rPr lang="en-US" sz="1100" dirty="0" smtClean="0"/>
              <a:t>Direct </a:t>
            </a:r>
            <a:r>
              <a:rPr lang="en-US" sz="1100" dirty="0"/>
              <a:t>dividends to residents in the state</a:t>
            </a:r>
          </a:p>
          <a:p>
            <a:pPr lvl="1"/>
            <a:r>
              <a:rPr lang="en-US" sz="1100" dirty="0"/>
              <a:t>5 percent: </a:t>
            </a:r>
            <a:r>
              <a:rPr lang="en-US" sz="1100" dirty="0" smtClean="0"/>
              <a:t>Administration</a:t>
            </a:r>
          </a:p>
          <a:p>
            <a:r>
              <a:rPr lang="en-US" sz="1100" dirty="0" smtClean="0"/>
              <a:t>Program contingent upon MA and </a:t>
            </a:r>
            <a:r>
              <a:rPr lang="en-US" sz="1100" smtClean="0"/>
              <a:t>RI implementing carbon </a:t>
            </a:r>
            <a:r>
              <a:rPr lang="en-US" sz="1100" dirty="0" smtClean="0"/>
              <a:t>price of $10/ton or greater</a:t>
            </a:r>
            <a:endParaRPr lang="en-US" sz="1100" dirty="0" smtClean="0"/>
          </a:p>
          <a:p>
            <a:pPr marL="44450" indent="0">
              <a:buNone/>
            </a:pPr>
            <a:r>
              <a:rPr lang="en-US" sz="1100" u="sng" dirty="0" smtClean="0"/>
              <a:t>Status</a:t>
            </a:r>
            <a:endParaRPr lang="en-US" sz="1100" u="sng" dirty="0"/>
          </a:p>
          <a:p>
            <a:pPr lvl="0"/>
            <a:r>
              <a:rPr lang="en-US" sz="1100" dirty="0"/>
              <a:t>Raised bill – Environment Committee, 1 additional sponsor</a:t>
            </a:r>
          </a:p>
          <a:p>
            <a:pPr lvl="0"/>
            <a:r>
              <a:rPr lang="en-US" sz="1100" dirty="0" smtClean="0"/>
              <a:t>Committee </a:t>
            </a:r>
            <a:r>
              <a:rPr lang="en-US" sz="1100" dirty="0"/>
              <a:t>hearing </a:t>
            </a:r>
            <a:r>
              <a:rPr lang="en-US" sz="1100" dirty="0" smtClean="0"/>
              <a:t>held</a:t>
            </a:r>
            <a:endParaRPr lang="en-US" sz="1100" dirty="0"/>
          </a:p>
        </p:txBody>
      </p:sp>
    </p:spTree>
    <p:extLst>
      <p:ext uri="{BB962C8B-B14F-4D97-AF65-F5344CB8AC3E}">
        <p14:creationId xmlns:p14="http://schemas.microsoft.com/office/powerpoint/2010/main" val="1795786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Rhode Island</a:t>
            </a:r>
            <a:endParaRPr lang="en-US"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12</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5" name="Text Placeholder 4"/>
          <p:cNvSpPr>
            <a:spLocks noGrp="1"/>
          </p:cNvSpPr>
          <p:nvPr>
            <p:ph type="body" sz="quarter" idx="15"/>
          </p:nvPr>
        </p:nvSpPr>
        <p:spPr/>
        <p:txBody>
          <a:bodyPr/>
          <a:lstStyle/>
          <a:p>
            <a:pPr marL="44450" indent="0">
              <a:buNone/>
            </a:pPr>
            <a:r>
              <a:rPr lang="en-US" sz="1100" b="1" dirty="0" smtClean="0"/>
              <a:t>H </a:t>
            </a:r>
            <a:r>
              <a:rPr lang="en-US" sz="1100" b="1" dirty="0"/>
              <a:t>5369 (</a:t>
            </a:r>
            <a:r>
              <a:rPr lang="en-US" sz="1100" b="1" dirty="0" smtClean="0"/>
              <a:t>Regunberg)   “Energize </a:t>
            </a:r>
            <a:r>
              <a:rPr lang="en-US" sz="1100" b="1" dirty="0"/>
              <a:t>Rhode Island: Clean </a:t>
            </a:r>
            <a:r>
              <a:rPr lang="en-US" sz="1100" b="1" dirty="0" smtClean="0"/>
              <a:t>Energy </a:t>
            </a:r>
            <a:r>
              <a:rPr lang="en-US" sz="1100" b="1" dirty="0"/>
              <a:t>Investment and Carbon Pricing Act”</a:t>
            </a:r>
          </a:p>
          <a:p>
            <a:pPr lvl="0"/>
            <a:r>
              <a:rPr lang="en-US" sz="1100" dirty="0" smtClean="0"/>
              <a:t>Fee </a:t>
            </a:r>
            <a:r>
              <a:rPr lang="en-US" sz="1100" dirty="0"/>
              <a:t>shall be collected </a:t>
            </a:r>
            <a:r>
              <a:rPr lang="en-US" sz="1100" dirty="0" smtClean="0"/>
              <a:t>on </a:t>
            </a:r>
            <a:r>
              <a:rPr lang="en-US" sz="1100" dirty="0"/>
              <a:t>all petroleum products at their first point of sale </a:t>
            </a:r>
            <a:r>
              <a:rPr lang="en-US" sz="1100" dirty="0" smtClean="0"/>
              <a:t>within the </a:t>
            </a:r>
            <a:r>
              <a:rPr lang="en-US" sz="1100" dirty="0"/>
              <a:t>state</a:t>
            </a:r>
            <a:endParaRPr lang="en-US" sz="1100" dirty="0" smtClean="0"/>
          </a:p>
          <a:p>
            <a:pPr lvl="0"/>
            <a:r>
              <a:rPr lang="en-US" sz="1100" dirty="0" smtClean="0"/>
              <a:t>Carbon price: $15/ton </a:t>
            </a:r>
            <a:r>
              <a:rPr lang="en-US" sz="1100" dirty="0"/>
              <a:t>of CO2e </a:t>
            </a:r>
            <a:r>
              <a:rPr lang="en-US" sz="1100" dirty="0" smtClean="0"/>
              <a:t>in the first year, increasing by $5 each year plus inflation. No specific end to program.</a:t>
            </a:r>
            <a:endParaRPr lang="en-US" sz="1100" dirty="0"/>
          </a:p>
          <a:p>
            <a:pPr lvl="0"/>
            <a:r>
              <a:rPr lang="en-US" sz="1100" dirty="0"/>
              <a:t>EDCs and competitive generators collect carbon pricing fee MINUS fees paid for Regional Greenhouse Gas Initiative auctions and New England Power Pool Generation Information System certificates</a:t>
            </a:r>
          </a:p>
          <a:p>
            <a:pPr lvl="0"/>
            <a:r>
              <a:rPr lang="en-US" sz="1100" dirty="0"/>
              <a:t>LDCs collect fees on behalf of gas customers</a:t>
            </a:r>
          </a:p>
          <a:p>
            <a:pPr lvl="0"/>
            <a:r>
              <a:rPr lang="en-US" sz="1100" dirty="0" smtClean="0"/>
              <a:t>Adds </a:t>
            </a:r>
            <a:r>
              <a:rPr lang="en-US" sz="1100" dirty="0"/>
              <a:t>fee for escaped methane – OER calculates</a:t>
            </a:r>
          </a:p>
          <a:p>
            <a:pPr lvl="0"/>
            <a:r>
              <a:rPr lang="en-US" sz="1100" dirty="0"/>
              <a:t>Exempts public transportation</a:t>
            </a:r>
          </a:p>
          <a:p>
            <a:pPr lvl="0"/>
            <a:r>
              <a:rPr lang="en-US" sz="1100" dirty="0"/>
              <a:t>Creates </a:t>
            </a:r>
            <a:r>
              <a:rPr lang="en-US" sz="1100" dirty="0" smtClean="0"/>
              <a:t>“Clean Energy </a:t>
            </a:r>
            <a:r>
              <a:rPr lang="en-US" sz="1100" dirty="0"/>
              <a:t>and </a:t>
            </a:r>
            <a:r>
              <a:rPr lang="en-US" sz="1100" dirty="0" smtClean="0"/>
              <a:t>Jobs Fund”</a:t>
            </a:r>
            <a:endParaRPr lang="en-US" sz="1100" dirty="0"/>
          </a:p>
          <a:p>
            <a:pPr lvl="1"/>
            <a:r>
              <a:rPr lang="en-US" sz="1100" dirty="0" smtClean="0"/>
              <a:t>30% </a:t>
            </a:r>
            <a:r>
              <a:rPr lang="en-US" sz="1100" dirty="0"/>
              <a:t>shall be used to provide direct dividends to employers</a:t>
            </a:r>
          </a:p>
          <a:p>
            <a:pPr lvl="1"/>
            <a:r>
              <a:rPr lang="en-US" sz="1100" dirty="0" smtClean="0"/>
              <a:t>40% shall </a:t>
            </a:r>
            <a:r>
              <a:rPr lang="en-US" sz="1100" dirty="0"/>
              <a:t>be used to provide direct dividends to residents in the state</a:t>
            </a:r>
          </a:p>
          <a:p>
            <a:pPr lvl="1"/>
            <a:r>
              <a:rPr lang="en-US" sz="1100" dirty="0" smtClean="0"/>
              <a:t>25% shall </a:t>
            </a:r>
            <a:r>
              <a:rPr lang="en-US" sz="1100" dirty="0"/>
              <a:t>go to climate resilience, energy efficiency, energy 9 conservation, and renewable energy programs that benefit low-income residential properties</a:t>
            </a:r>
          </a:p>
          <a:p>
            <a:pPr lvl="1"/>
            <a:r>
              <a:rPr lang="en-US" sz="1100" dirty="0" smtClean="0"/>
              <a:t>5% administration</a:t>
            </a:r>
            <a:endParaRPr lang="en-US" sz="1100" dirty="0"/>
          </a:p>
          <a:p>
            <a:pPr lvl="1"/>
            <a:r>
              <a:rPr lang="en-US" sz="1100" dirty="0"/>
              <a:t>Extra dividends for those with </a:t>
            </a:r>
            <a:r>
              <a:rPr lang="en-US" sz="1100" dirty="0" smtClean="0"/>
              <a:t>dependent children</a:t>
            </a:r>
          </a:p>
          <a:p>
            <a:pPr marL="44450" lvl="0" indent="0">
              <a:buNone/>
            </a:pPr>
            <a:r>
              <a:rPr lang="en-US" sz="1100" dirty="0" smtClean="0"/>
              <a:t/>
            </a:r>
            <a:br>
              <a:rPr lang="en-US" sz="1100" dirty="0" smtClean="0"/>
            </a:br>
            <a:r>
              <a:rPr lang="en-US" sz="1100" u="sng" dirty="0" smtClean="0"/>
              <a:t>Status</a:t>
            </a:r>
          </a:p>
          <a:p>
            <a:pPr marL="44450" lvl="0" indent="0">
              <a:buNone/>
            </a:pPr>
            <a:r>
              <a:rPr lang="en-US" sz="1100" dirty="0" smtClean="0"/>
              <a:t>No hearing held this year</a:t>
            </a:r>
          </a:p>
        </p:txBody>
      </p:sp>
    </p:spTree>
    <p:extLst>
      <p:ext uri="{BB962C8B-B14F-4D97-AF65-F5344CB8AC3E}">
        <p14:creationId xmlns:p14="http://schemas.microsoft.com/office/powerpoint/2010/main" val="1125471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Vermont</a:t>
            </a:r>
            <a:endParaRPr lang="en-US"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13</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5" name="Text Placeholder 4"/>
          <p:cNvSpPr>
            <a:spLocks noGrp="1"/>
          </p:cNvSpPr>
          <p:nvPr>
            <p:ph type="body" sz="quarter" idx="15"/>
          </p:nvPr>
        </p:nvSpPr>
        <p:spPr>
          <a:xfrm>
            <a:off x="495058" y="1349117"/>
            <a:ext cx="8144445" cy="4156333"/>
          </a:xfrm>
        </p:spPr>
        <p:txBody>
          <a:bodyPr/>
          <a:lstStyle/>
          <a:p>
            <a:pPr marL="44450" indent="0">
              <a:buNone/>
            </a:pPr>
            <a:r>
              <a:rPr lang="en-US" sz="1000" b="1" dirty="0" smtClean="0">
                <a:solidFill>
                  <a:srgbClr val="000000"/>
                </a:solidFill>
              </a:rPr>
              <a:t>H.528</a:t>
            </a:r>
            <a:r>
              <a:rPr lang="en-US" sz="1000" b="1" dirty="0">
                <a:solidFill>
                  <a:srgbClr val="000000"/>
                </a:solidFill>
              </a:rPr>
              <a:t> (Donovan</a:t>
            </a:r>
            <a:r>
              <a:rPr lang="en-US" sz="1000" b="1" dirty="0" smtClean="0">
                <a:solidFill>
                  <a:srgbClr val="000000"/>
                </a:solidFill>
              </a:rPr>
              <a:t>)</a:t>
            </a:r>
          </a:p>
          <a:p>
            <a:r>
              <a:rPr lang="en-US" sz="1000" dirty="0" smtClean="0">
                <a:solidFill>
                  <a:srgbClr val="000000"/>
                </a:solidFill>
              </a:rPr>
              <a:t>Doubles </a:t>
            </a:r>
            <a:r>
              <a:rPr lang="en-US" sz="1000" dirty="0">
                <a:solidFill>
                  <a:srgbClr val="000000"/>
                </a:solidFill>
              </a:rPr>
              <a:t>the earned income tax credit for low-income Vermont residents, while exempting businesses earning $400,000 or less from paying income tax</a:t>
            </a:r>
            <a:r>
              <a:rPr lang="en-US" sz="1000" dirty="0" smtClean="0">
                <a:solidFill>
                  <a:srgbClr val="000000"/>
                </a:solidFill>
              </a:rPr>
              <a:t>. </a:t>
            </a:r>
          </a:p>
          <a:p>
            <a:r>
              <a:rPr lang="en-US" sz="1000" dirty="0" smtClean="0">
                <a:solidFill>
                  <a:srgbClr val="000000"/>
                </a:solidFill>
              </a:rPr>
              <a:t>Charges </a:t>
            </a:r>
            <a:r>
              <a:rPr lang="en-US" sz="1000" dirty="0">
                <a:solidFill>
                  <a:srgbClr val="000000"/>
                </a:solidFill>
              </a:rPr>
              <a:t>corporations a fee for distributing fossil fuels that emit </a:t>
            </a:r>
            <a:r>
              <a:rPr lang="en-US" sz="1000" dirty="0" smtClean="0">
                <a:solidFill>
                  <a:srgbClr val="000000"/>
                </a:solidFill>
              </a:rPr>
              <a:t>carbon pollution</a:t>
            </a:r>
            <a:endParaRPr lang="en-US" sz="1000" dirty="0">
              <a:solidFill>
                <a:srgbClr val="000000"/>
              </a:solidFill>
            </a:endParaRPr>
          </a:p>
          <a:p>
            <a:r>
              <a:rPr lang="en-US" sz="1000" dirty="0" smtClean="0">
                <a:solidFill>
                  <a:srgbClr val="000000"/>
                </a:solidFill>
              </a:rPr>
              <a:t>Exempts </a:t>
            </a:r>
            <a:r>
              <a:rPr lang="en-US" sz="1000" dirty="0">
                <a:solidFill>
                  <a:srgbClr val="000000"/>
                </a:solidFill>
              </a:rPr>
              <a:t>nonprofit organizations and </a:t>
            </a:r>
            <a:r>
              <a:rPr lang="en-US" sz="1000" dirty="0" smtClean="0">
                <a:solidFill>
                  <a:srgbClr val="000000"/>
                </a:solidFill>
              </a:rPr>
              <a:t>municipalities</a:t>
            </a:r>
            <a:br>
              <a:rPr lang="en-US" sz="1000" dirty="0" smtClean="0">
                <a:solidFill>
                  <a:srgbClr val="000000"/>
                </a:solidFill>
              </a:rPr>
            </a:br>
            <a:r>
              <a:rPr lang="en-US" sz="1000" dirty="0">
                <a:solidFill>
                  <a:srgbClr val="000000"/>
                </a:solidFill>
              </a:rPr>
              <a:t> </a:t>
            </a:r>
          </a:p>
          <a:p>
            <a:pPr marL="44450" indent="0">
              <a:buNone/>
            </a:pPr>
            <a:r>
              <a:rPr lang="en-US" sz="1000" b="1" dirty="0" smtClean="0">
                <a:solidFill>
                  <a:srgbClr val="000000"/>
                </a:solidFill>
              </a:rPr>
              <a:t>H.531 </a:t>
            </a:r>
            <a:r>
              <a:rPr lang="en-US" sz="1000" b="1" dirty="0">
                <a:solidFill>
                  <a:srgbClr val="000000"/>
                </a:solidFill>
              </a:rPr>
              <a:t>(Gonzalez) </a:t>
            </a:r>
            <a:endParaRPr lang="en-US" sz="1000" b="1" dirty="0" smtClean="0">
              <a:solidFill>
                <a:srgbClr val="000000"/>
              </a:solidFill>
            </a:endParaRPr>
          </a:p>
          <a:p>
            <a:pPr>
              <a:buFont typeface="Arial" panose="020B0604020202020204" pitchFamily="34" charset="0"/>
              <a:buChar char="•"/>
            </a:pPr>
            <a:r>
              <a:rPr lang="en-US" sz="1000" dirty="0" smtClean="0">
                <a:solidFill>
                  <a:srgbClr val="000000"/>
                </a:solidFill>
              </a:rPr>
              <a:t>Establishes a </a:t>
            </a:r>
            <a:r>
              <a:rPr lang="en-US" sz="1000" dirty="0">
                <a:solidFill>
                  <a:srgbClr val="000000"/>
                </a:solidFill>
              </a:rPr>
              <a:t>carbon pollution fee in Vermont and return </a:t>
            </a:r>
            <a:r>
              <a:rPr lang="en-US" sz="1000" dirty="0" smtClean="0">
                <a:solidFill>
                  <a:srgbClr val="000000"/>
                </a:solidFill>
              </a:rPr>
              <a:t>revenues </a:t>
            </a:r>
            <a:r>
              <a:rPr lang="en-US" sz="1000" dirty="0">
                <a:solidFill>
                  <a:srgbClr val="000000"/>
                </a:solidFill>
              </a:rPr>
              <a:t>to state </a:t>
            </a:r>
            <a:r>
              <a:rPr lang="en-US" sz="1000" dirty="0" smtClean="0">
                <a:solidFill>
                  <a:srgbClr val="000000"/>
                </a:solidFill>
              </a:rPr>
              <a:t>residents. </a:t>
            </a:r>
            <a:r>
              <a:rPr lang="en-US" sz="1000" dirty="0">
                <a:solidFill>
                  <a:srgbClr val="000000"/>
                </a:solidFill>
              </a:rPr>
              <a:t>Proposes that Vermont consumers businesses pay a fee when purchasing fossil </a:t>
            </a:r>
            <a:r>
              <a:rPr lang="en-US" sz="1000" dirty="0" smtClean="0">
                <a:solidFill>
                  <a:srgbClr val="000000"/>
                </a:solidFill>
              </a:rPr>
              <a:t>fuels</a:t>
            </a:r>
            <a:endParaRPr lang="en-US" sz="1000" dirty="0">
              <a:solidFill>
                <a:srgbClr val="000000"/>
              </a:solidFill>
            </a:endParaRPr>
          </a:p>
          <a:p>
            <a:r>
              <a:rPr lang="en-US" sz="1000" dirty="0" smtClean="0">
                <a:solidFill>
                  <a:srgbClr val="000000"/>
                </a:solidFill>
              </a:rPr>
              <a:t>Carbon price: Starts </a:t>
            </a:r>
            <a:r>
              <a:rPr lang="en-US" sz="1000" dirty="0">
                <a:solidFill>
                  <a:srgbClr val="000000"/>
                </a:solidFill>
              </a:rPr>
              <a:t>at $</a:t>
            </a:r>
            <a:r>
              <a:rPr lang="en-US" sz="1000" dirty="0" smtClean="0">
                <a:solidFill>
                  <a:srgbClr val="000000"/>
                </a:solidFill>
              </a:rPr>
              <a:t>10/ton CO2e increases </a:t>
            </a:r>
            <a:r>
              <a:rPr lang="en-US" sz="1000" dirty="0">
                <a:solidFill>
                  <a:srgbClr val="000000"/>
                </a:solidFill>
              </a:rPr>
              <a:t>each year until </a:t>
            </a:r>
            <a:r>
              <a:rPr lang="en-US" sz="1000" dirty="0" smtClean="0">
                <a:solidFill>
                  <a:srgbClr val="000000"/>
                </a:solidFill>
              </a:rPr>
              <a:t>it equals </a:t>
            </a:r>
            <a:r>
              <a:rPr lang="en-US" sz="1000" dirty="0">
                <a:solidFill>
                  <a:srgbClr val="000000"/>
                </a:solidFill>
              </a:rPr>
              <a:t>the “Social Cost of Carbon” as set by the </a:t>
            </a:r>
            <a:r>
              <a:rPr lang="en-US" sz="1000" dirty="0" smtClean="0">
                <a:solidFill>
                  <a:srgbClr val="000000"/>
                </a:solidFill>
              </a:rPr>
              <a:t>EPA</a:t>
            </a:r>
            <a:endParaRPr lang="en-US" sz="1000" dirty="0">
              <a:solidFill>
                <a:srgbClr val="000000"/>
              </a:solidFill>
            </a:endParaRPr>
          </a:p>
          <a:p>
            <a:pPr marL="44450" indent="0">
              <a:buNone/>
            </a:pPr>
            <a:r>
              <a:rPr lang="en-US" sz="1000" b="1" dirty="0" smtClean="0">
                <a:solidFill>
                  <a:srgbClr val="000000"/>
                </a:solidFill>
              </a:rPr>
              <a:t>H.532 </a:t>
            </a:r>
            <a:r>
              <a:rPr lang="en-US" sz="1000" b="1" dirty="0">
                <a:solidFill>
                  <a:srgbClr val="000000"/>
                </a:solidFill>
              </a:rPr>
              <a:t>(LaLonde)</a:t>
            </a:r>
            <a:r>
              <a:rPr lang="en-US" sz="1000" b="1" dirty="0" smtClean="0">
                <a:solidFill>
                  <a:srgbClr val="000000"/>
                </a:solidFill>
              </a:rPr>
              <a:t> </a:t>
            </a:r>
          </a:p>
          <a:p>
            <a:pPr>
              <a:buFont typeface="Arial" panose="020B0604020202020204" pitchFamily="34" charset="0"/>
              <a:buChar char="•"/>
            </a:pPr>
            <a:r>
              <a:rPr lang="en-US" sz="1000" dirty="0" smtClean="0">
                <a:solidFill>
                  <a:srgbClr val="000000"/>
                </a:solidFill>
              </a:rPr>
              <a:t>Decrease statewide </a:t>
            </a:r>
            <a:r>
              <a:rPr lang="en-US" sz="1000" dirty="0">
                <a:solidFill>
                  <a:srgbClr val="000000"/>
                </a:solidFill>
              </a:rPr>
              <a:t>education property tax rates by replacing Education Fund revenue </a:t>
            </a:r>
            <a:r>
              <a:rPr lang="en-US" sz="1000" dirty="0" smtClean="0">
                <a:solidFill>
                  <a:srgbClr val="000000"/>
                </a:solidFill>
              </a:rPr>
              <a:t>raised </a:t>
            </a:r>
            <a:r>
              <a:rPr lang="en-US" sz="1000" dirty="0">
                <a:solidFill>
                  <a:srgbClr val="000000"/>
                </a:solidFill>
              </a:rPr>
              <a:t>through property taxes with revenue raised through a fee on </a:t>
            </a:r>
            <a:r>
              <a:rPr lang="en-US" sz="1000" dirty="0" smtClean="0">
                <a:solidFill>
                  <a:srgbClr val="000000"/>
                </a:solidFill>
              </a:rPr>
              <a:t>CO2. </a:t>
            </a:r>
          </a:p>
          <a:p>
            <a:pPr>
              <a:buFont typeface="Arial" panose="020B0604020202020204" pitchFamily="34" charset="0"/>
              <a:buChar char="•"/>
            </a:pPr>
            <a:r>
              <a:rPr lang="en-US" sz="1000" dirty="0" smtClean="0">
                <a:solidFill>
                  <a:srgbClr val="000000"/>
                </a:solidFill>
              </a:rPr>
              <a:t>Revenue neutral</a:t>
            </a:r>
            <a:r>
              <a:rPr lang="en-US" sz="1000" dirty="0">
                <a:solidFill>
                  <a:srgbClr val="000000"/>
                </a:solidFill>
              </a:rPr>
              <a:t> </a:t>
            </a:r>
          </a:p>
          <a:p>
            <a:pPr marL="44450" indent="0">
              <a:buNone/>
            </a:pPr>
            <a:r>
              <a:rPr lang="en-US" sz="1000" b="1" dirty="0" smtClean="0">
                <a:solidFill>
                  <a:srgbClr val="000000"/>
                </a:solidFill>
              </a:rPr>
              <a:t>H.533 </a:t>
            </a:r>
            <a:r>
              <a:rPr lang="en-US" sz="1000" b="1" dirty="0">
                <a:solidFill>
                  <a:srgbClr val="000000"/>
                </a:solidFill>
              </a:rPr>
              <a:t>(Copeland-Hanzas)  </a:t>
            </a:r>
            <a:endParaRPr lang="en-US" sz="1000" b="1" dirty="0" smtClean="0">
              <a:solidFill>
                <a:srgbClr val="000000"/>
              </a:solidFill>
            </a:endParaRPr>
          </a:p>
          <a:p>
            <a:r>
              <a:rPr lang="en-US" sz="1000" dirty="0" smtClean="0">
                <a:solidFill>
                  <a:srgbClr val="000000"/>
                </a:solidFill>
              </a:rPr>
              <a:t>Eliminates </a:t>
            </a:r>
            <a:r>
              <a:rPr lang="en-US" sz="1000" dirty="0">
                <a:solidFill>
                  <a:srgbClr val="000000"/>
                </a:solidFill>
              </a:rPr>
              <a:t>Vermont’s sales and use tax and </a:t>
            </a:r>
            <a:r>
              <a:rPr lang="en-US" sz="1000" dirty="0" smtClean="0">
                <a:solidFill>
                  <a:srgbClr val="000000"/>
                </a:solidFill>
              </a:rPr>
              <a:t>replaces </a:t>
            </a:r>
            <a:r>
              <a:rPr lang="en-US" sz="1000" dirty="0">
                <a:solidFill>
                  <a:srgbClr val="000000"/>
                </a:solidFill>
              </a:rPr>
              <a:t>with a carbon fee on </a:t>
            </a:r>
            <a:r>
              <a:rPr lang="en-US" sz="1000" dirty="0" smtClean="0">
                <a:solidFill>
                  <a:srgbClr val="000000"/>
                </a:solidFill>
              </a:rPr>
              <a:t>corporations </a:t>
            </a:r>
            <a:endParaRPr lang="en-US" sz="1000" dirty="0">
              <a:solidFill>
                <a:srgbClr val="000000"/>
              </a:solidFill>
            </a:endParaRPr>
          </a:p>
          <a:p>
            <a:r>
              <a:rPr lang="en-US" sz="1000" dirty="0" smtClean="0">
                <a:solidFill>
                  <a:srgbClr val="000000"/>
                </a:solidFill>
              </a:rPr>
              <a:t>Carbon price imposed </a:t>
            </a:r>
            <a:r>
              <a:rPr lang="en-US" sz="1000" dirty="0">
                <a:solidFill>
                  <a:srgbClr val="000000"/>
                </a:solidFill>
              </a:rPr>
              <a:t>on corporations </a:t>
            </a:r>
            <a:r>
              <a:rPr lang="en-US" sz="1000" dirty="0" smtClean="0">
                <a:solidFill>
                  <a:srgbClr val="000000"/>
                </a:solidFill>
              </a:rPr>
              <a:t>distributing </a:t>
            </a:r>
            <a:r>
              <a:rPr lang="en-US" sz="1000" dirty="0">
                <a:solidFill>
                  <a:srgbClr val="000000"/>
                </a:solidFill>
              </a:rPr>
              <a:t>fossil fuels that emit carbon dioxide pollution. The fee would </a:t>
            </a:r>
            <a:r>
              <a:rPr lang="en-US" sz="1000" dirty="0" smtClean="0">
                <a:solidFill>
                  <a:srgbClr val="000000"/>
                </a:solidFill>
              </a:rPr>
              <a:t>be </a:t>
            </a:r>
            <a:r>
              <a:rPr lang="en-US" sz="1000" dirty="0">
                <a:solidFill>
                  <a:srgbClr val="000000"/>
                </a:solidFill>
              </a:rPr>
              <a:t>increased over a six-year period to replace the revenue forgone from the </a:t>
            </a:r>
            <a:r>
              <a:rPr lang="en-US" sz="1000" dirty="0" smtClean="0">
                <a:solidFill>
                  <a:srgbClr val="000000"/>
                </a:solidFill>
              </a:rPr>
              <a:t>elimination </a:t>
            </a:r>
            <a:r>
              <a:rPr lang="en-US" sz="1000" dirty="0">
                <a:solidFill>
                  <a:srgbClr val="000000"/>
                </a:solidFill>
              </a:rPr>
              <a:t>of the sales and use </a:t>
            </a:r>
            <a:r>
              <a:rPr lang="en-US" sz="1000" dirty="0" smtClean="0">
                <a:solidFill>
                  <a:srgbClr val="000000"/>
                </a:solidFill>
              </a:rPr>
              <a:t>tax</a:t>
            </a:r>
          </a:p>
          <a:p>
            <a:endParaRPr lang="en-US" sz="1000" dirty="0">
              <a:solidFill>
                <a:srgbClr val="000000"/>
              </a:solidFill>
            </a:endParaRPr>
          </a:p>
          <a:p>
            <a:pPr marL="44450" indent="0" algn="ctr">
              <a:buNone/>
            </a:pPr>
            <a:r>
              <a:rPr lang="en-US" sz="1200" u="sng" dirty="0" smtClean="0">
                <a:solidFill>
                  <a:srgbClr val="000000"/>
                </a:solidFill>
              </a:rPr>
              <a:t>Status</a:t>
            </a:r>
            <a:r>
              <a:rPr lang="en-US" sz="1200" dirty="0" smtClean="0">
                <a:solidFill>
                  <a:srgbClr val="000000"/>
                </a:solidFill>
              </a:rPr>
              <a:t>: None of the bills has been heard or passed by committee</a:t>
            </a:r>
            <a:endParaRPr lang="en-US" sz="1200" dirty="0">
              <a:solidFill>
                <a:srgbClr val="000000"/>
              </a:solidFill>
            </a:endParaRPr>
          </a:p>
        </p:txBody>
      </p:sp>
    </p:spTree>
    <p:extLst>
      <p:ext uri="{BB962C8B-B14F-4D97-AF65-F5344CB8AC3E}">
        <p14:creationId xmlns:p14="http://schemas.microsoft.com/office/powerpoint/2010/main" val="2776785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Hampshire</a:t>
            </a:r>
            <a:endParaRPr lang="en-US"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14</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5" name="Text Placeholder 4"/>
          <p:cNvSpPr>
            <a:spLocks noGrp="1"/>
          </p:cNvSpPr>
          <p:nvPr>
            <p:ph type="body" sz="quarter" idx="15"/>
          </p:nvPr>
        </p:nvSpPr>
        <p:spPr>
          <a:xfrm>
            <a:off x="485533" y="1644392"/>
            <a:ext cx="8144445" cy="4601307"/>
          </a:xfrm>
        </p:spPr>
        <p:txBody>
          <a:bodyPr/>
          <a:lstStyle/>
          <a:p>
            <a:pPr marL="44450" indent="0">
              <a:buNone/>
            </a:pPr>
            <a:r>
              <a:rPr lang="en-US" sz="1400" b="1" dirty="0">
                <a:solidFill>
                  <a:srgbClr val="000000"/>
                </a:solidFill>
              </a:rPr>
              <a:t>SB 123 (Fuller </a:t>
            </a:r>
            <a:r>
              <a:rPr lang="en-US" sz="1400" b="1" dirty="0" smtClean="0">
                <a:solidFill>
                  <a:srgbClr val="000000"/>
                </a:solidFill>
              </a:rPr>
              <a:t>Clark)</a:t>
            </a:r>
            <a:endParaRPr lang="en-US" sz="1400" b="1" dirty="0">
              <a:solidFill>
                <a:srgbClr val="000000"/>
              </a:solidFill>
            </a:endParaRPr>
          </a:p>
          <a:p>
            <a:r>
              <a:rPr lang="en-US" sz="1400" dirty="0" smtClean="0">
                <a:solidFill>
                  <a:srgbClr val="000000"/>
                </a:solidFill>
              </a:rPr>
              <a:t>Establishes </a:t>
            </a:r>
            <a:r>
              <a:rPr lang="en-US" sz="1400" dirty="0">
                <a:solidFill>
                  <a:srgbClr val="000000"/>
                </a:solidFill>
              </a:rPr>
              <a:t>a commission to study a carbon reduction investment program for New Hampshire</a:t>
            </a:r>
            <a:r>
              <a:rPr lang="en-US" sz="1400" dirty="0" smtClean="0">
                <a:solidFill>
                  <a:srgbClr val="000000"/>
                </a:solidFill>
              </a:rPr>
              <a:t>. Commission will examine:</a:t>
            </a:r>
            <a:endParaRPr lang="en-US" sz="1400" dirty="0">
              <a:solidFill>
                <a:srgbClr val="000000"/>
              </a:solidFill>
            </a:endParaRPr>
          </a:p>
          <a:p>
            <a:r>
              <a:rPr lang="en-US" sz="1400" dirty="0">
                <a:solidFill>
                  <a:srgbClr val="000000"/>
                </a:solidFill>
              </a:rPr>
              <a:t>(a)  The economic impact of a carbon reduction charge.</a:t>
            </a:r>
          </a:p>
          <a:p>
            <a:r>
              <a:rPr lang="en-US" sz="1400" dirty="0">
                <a:solidFill>
                  <a:srgbClr val="000000"/>
                </a:solidFill>
              </a:rPr>
              <a:t>(b)  At what level the charge ought to be levied.</a:t>
            </a:r>
          </a:p>
          <a:p>
            <a:r>
              <a:rPr lang="en-US" sz="1400" dirty="0">
                <a:solidFill>
                  <a:srgbClr val="000000"/>
                </a:solidFill>
              </a:rPr>
              <a:t>(c)  How such a charge could be used to reduce current business taxes in the state.</a:t>
            </a:r>
          </a:p>
          <a:p>
            <a:r>
              <a:rPr lang="en-US" sz="1400" dirty="0">
                <a:solidFill>
                  <a:srgbClr val="000000"/>
                </a:solidFill>
              </a:rPr>
              <a:t>(d)  How and to what degree would this charge be returned to businesses and individuals in the state</a:t>
            </a:r>
            <a:r>
              <a:rPr lang="en-US" sz="1400" dirty="0" smtClean="0">
                <a:solidFill>
                  <a:srgbClr val="000000"/>
                </a:solidFill>
              </a:rPr>
              <a:t>.</a:t>
            </a:r>
          </a:p>
          <a:p>
            <a:pPr marL="44450" indent="0">
              <a:buNone/>
            </a:pPr>
            <a:endParaRPr lang="en-US" sz="1400" dirty="0">
              <a:solidFill>
                <a:srgbClr val="000000"/>
              </a:solidFill>
            </a:endParaRPr>
          </a:p>
          <a:p>
            <a:pPr marL="44450" indent="0" algn="ctr">
              <a:buNone/>
            </a:pPr>
            <a:r>
              <a:rPr lang="en-US" sz="1400" u="sng" dirty="0">
                <a:solidFill>
                  <a:srgbClr val="000000"/>
                </a:solidFill>
              </a:rPr>
              <a:t>Status: </a:t>
            </a:r>
            <a:r>
              <a:rPr lang="en-US" sz="1400" u="sng" dirty="0" smtClean="0">
                <a:solidFill>
                  <a:srgbClr val="000000"/>
                </a:solidFill>
              </a:rPr>
              <a:t/>
            </a:r>
            <a:br>
              <a:rPr lang="en-US" sz="1400" u="sng" dirty="0" smtClean="0">
                <a:solidFill>
                  <a:srgbClr val="000000"/>
                </a:solidFill>
              </a:rPr>
            </a:br>
            <a:r>
              <a:rPr lang="en-US" sz="1400" u="sng" dirty="0" smtClean="0">
                <a:solidFill>
                  <a:srgbClr val="000000"/>
                </a:solidFill>
              </a:rPr>
              <a:t/>
            </a:r>
            <a:br>
              <a:rPr lang="en-US" sz="1400" u="sng" dirty="0" smtClean="0">
                <a:solidFill>
                  <a:srgbClr val="000000"/>
                </a:solidFill>
              </a:rPr>
            </a:br>
            <a:r>
              <a:rPr lang="en-US" sz="1400" dirty="0" smtClean="0">
                <a:solidFill>
                  <a:srgbClr val="000000"/>
                </a:solidFill>
              </a:rPr>
              <a:t>Passed </a:t>
            </a:r>
            <a:r>
              <a:rPr lang="en-US" sz="1400" dirty="0">
                <a:solidFill>
                  <a:srgbClr val="000000"/>
                </a:solidFill>
              </a:rPr>
              <a:t>full Senate, did not pass House Science, Technology and Energy Committee</a:t>
            </a:r>
          </a:p>
          <a:p>
            <a:endParaRPr lang="en-US" sz="1400" dirty="0">
              <a:solidFill>
                <a:srgbClr val="000000"/>
              </a:solidFill>
            </a:endParaRPr>
          </a:p>
        </p:txBody>
      </p:sp>
    </p:spTree>
    <p:extLst>
      <p:ext uri="{BB962C8B-B14F-4D97-AF65-F5344CB8AC3E}">
        <p14:creationId xmlns:p14="http://schemas.microsoft.com/office/powerpoint/2010/main" val="3670488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smtClean="0"/>
              <a:t>A Looming Challenge</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15</a:t>
            </a:fld>
            <a:endParaRPr lang="en-US" dirty="0"/>
          </a:p>
        </p:txBody>
      </p:sp>
      <p:sp>
        <p:nvSpPr>
          <p:cNvPr id="5" name="Text Placeholder 4"/>
          <p:cNvSpPr>
            <a:spLocks noGrp="1"/>
          </p:cNvSpPr>
          <p:nvPr>
            <p:ph type="body" sz="quarter" idx="15"/>
          </p:nvPr>
        </p:nvSpPr>
        <p:spPr>
          <a:xfrm>
            <a:off x="1658979" y="1800520"/>
            <a:ext cx="5826042" cy="2969443"/>
          </a:xfrm>
        </p:spPr>
        <p:txBody>
          <a:bodyPr/>
          <a:lstStyle/>
          <a:p>
            <a:pPr marL="44450" indent="0" algn="ctr">
              <a:buNone/>
            </a:pPr>
            <a:r>
              <a:rPr lang="en-US" sz="1400" i="1" dirty="0" smtClean="0"/>
              <a:t>“The </a:t>
            </a:r>
            <a:r>
              <a:rPr lang="en-US" sz="1400" i="1" dirty="0"/>
              <a:t>bigger task is to redesign power markets to reflect the new need for flexible supply and demand. They should adjust prices more frequently, to reflect the fluctuations of the weather. At times of extreme scarcity, a high fixed price could kick in to prevent blackouts. Markets should reward those willing to use less electricity to balance the grid, just as they reward those who generate more of it. Bills could be structured to be higher or lower depending how strongly a customer wanted guaranteed power all the time—a bit like an insurance policy. </a:t>
            </a:r>
            <a:r>
              <a:rPr lang="en-US" sz="1400" b="1" i="1" dirty="0"/>
              <a:t>In short, policymakers should be clear they have a problem and that the cause is not renewable energy, but the out-of-date system of electricity pricing.</a:t>
            </a:r>
            <a:r>
              <a:rPr lang="en-US" sz="1400" i="1" dirty="0"/>
              <a:t> Then they should fix it</a:t>
            </a:r>
            <a:r>
              <a:rPr lang="en-US" sz="1400" i="1" dirty="0" smtClean="0"/>
              <a:t>.”</a:t>
            </a:r>
          </a:p>
          <a:p>
            <a:pPr marL="44450" indent="0" algn="ctr">
              <a:buNone/>
            </a:pPr>
            <a:r>
              <a:rPr lang="en-US" sz="1200" i="1" dirty="0" smtClean="0"/>
              <a:t> </a:t>
            </a:r>
          </a:p>
          <a:p>
            <a:pPr marL="44450" indent="0" algn="r">
              <a:buNone/>
            </a:pPr>
            <a:r>
              <a:rPr lang="en-US" sz="1200" i="1" dirty="0" smtClean="0"/>
              <a:t>-- The </a:t>
            </a:r>
            <a:r>
              <a:rPr lang="en-US" sz="1200" i="1" dirty="0"/>
              <a:t>Economist, February 25, 2017</a:t>
            </a:r>
          </a:p>
        </p:txBody>
      </p:sp>
      <p:sp>
        <p:nvSpPr>
          <p:cNvPr id="6" name="Footer Placeholder 3"/>
          <p:cNvSpPr txBox="1">
            <a:spLocks/>
          </p:cNvSpPr>
          <p:nvPr/>
        </p:nvSpPr>
        <p:spPr>
          <a:xfrm>
            <a:off x="1687121" y="6504530"/>
            <a:ext cx="5944028" cy="126702"/>
          </a:xfrm>
          <a:prstGeom prst="rect">
            <a:avLst/>
          </a:prstGeom>
        </p:spPr>
        <p:txBody>
          <a:bodyPr anchor="ctr" anchorCtr="0"/>
          <a:lstStyle>
            <a:defPPr>
              <a:defRPr lang="en-US"/>
            </a:defPPr>
            <a:lvl1pPr marL="0" algn="l" defTabSz="914400" rtl="0" eaLnBrk="1" latinLnBrk="0" hangingPunct="1">
              <a:defRPr sz="700" kern="1200">
                <a:solidFill>
                  <a:schemeClr val="bg1">
                    <a:lumMod val="5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ea typeface="Calibri"/>
                <a:cs typeface="Times New Roman"/>
              </a:rPr>
              <a:t>© 2017 NRG Energy, Inc.  All rights reserved.   </a:t>
            </a:r>
            <a:endParaRPr lang="en-US" dirty="0" smtClean="0"/>
          </a:p>
        </p:txBody>
      </p:sp>
    </p:spTree>
    <p:extLst>
      <p:ext uri="{BB962C8B-B14F-4D97-AF65-F5344CB8AC3E}">
        <p14:creationId xmlns:p14="http://schemas.microsoft.com/office/powerpoint/2010/main" val="25152444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C464BEA4-ECAD-4B23-B682-AF22774D7D0B}" type="slidenum">
              <a:rPr lang="en-US" smtClean="0"/>
              <a:pPr/>
              <a:t>16</a:t>
            </a:fld>
            <a:endParaRPr lang="en-US" dirty="0"/>
          </a:p>
        </p:txBody>
      </p:sp>
      <p:sp>
        <p:nvSpPr>
          <p:cNvPr id="7" name="Subtitle 4"/>
          <p:cNvSpPr txBox="1">
            <a:spLocks/>
          </p:cNvSpPr>
          <p:nvPr/>
        </p:nvSpPr>
        <p:spPr>
          <a:xfrm>
            <a:off x="2895601" y="3042821"/>
            <a:ext cx="3106614" cy="772358"/>
          </a:xfrm>
          <a:prstGeom prst="rect">
            <a:avLst/>
          </a:prstGeom>
        </p:spPr>
        <p:txBody>
          <a:bodyPr/>
          <a:lstStyle>
            <a:lvl1pPr marL="342900" indent="-342900" algn="l" rtl="0" eaLnBrk="1" fontAlgn="base" hangingPunct="1">
              <a:lnSpc>
                <a:spcPct val="110000"/>
              </a:lnSpc>
              <a:spcBef>
                <a:spcPct val="60000"/>
              </a:spcBef>
              <a:spcAft>
                <a:spcPct val="0"/>
              </a:spcAft>
              <a:buChar char="•"/>
              <a:defRPr sz="2600">
                <a:solidFill>
                  <a:schemeClr val="tx1"/>
                </a:solidFill>
                <a:latin typeface="+mn-lt"/>
                <a:ea typeface="ＭＳ Ｐゴシック" charset="0"/>
                <a:cs typeface="ＭＳ Ｐゴシック" charset="0"/>
              </a:defRPr>
            </a:lvl1pPr>
            <a:lvl2pPr marL="1588" indent="455613" algn="l" rtl="0" eaLnBrk="1" fontAlgn="base" hangingPunct="1">
              <a:lnSpc>
                <a:spcPct val="110000"/>
              </a:lnSpc>
              <a:spcBef>
                <a:spcPct val="70000"/>
              </a:spcBef>
              <a:spcAft>
                <a:spcPct val="0"/>
              </a:spcAft>
              <a:buFont typeface="Verdana" pitchFamily="34" charset="0"/>
              <a:buChar char="–"/>
              <a:defRPr sz="1400">
                <a:solidFill>
                  <a:schemeClr val="tx1"/>
                </a:solidFill>
                <a:latin typeface="+mn-lt"/>
                <a:ea typeface="ＭＳ Ｐゴシック" charset="0"/>
                <a:cs typeface="ＭＳ Ｐゴシック"/>
              </a:defRPr>
            </a:lvl2pPr>
            <a:lvl3pPr marL="3175" indent="911225" algn="l" rtl="0" eaLnBrk="1" fontAlgn="base" hangingPunct="1">
              <a:lnSpc>
                <a:spcPct val="110000"/>
              </a:lnSpc>
              <a:spcBef>
                <a:spcPct val="90000"/>
              </a:spcBef>
              <a:spcAft>
                <a:spcPct val="0"/>
              </a:spcAft>
              <a:buChar char="•"/>
              <a:defRPr sz="1100">
                <a:solidFill>
                  <a:schemeClr val="tx1"/>
                </a:solidFill>
                <a:latin typeface="+mn-lt"/>
                <a:ea typeface="ＭＳ Ｐゴシック" charset="0"/>
                <a:cs typeface="ＭＳ Ｐゴシック"/>
              </a:defRPr>
            </a:lvl3pPr>
            <a:lvl4pPr marL="623888" indent="-166688" algn="l" rtl="0" eaLnBrk="1" fontAlgn="base" hangingPunct="1">
              <a:lnSpc>
                <a:spcPct val="110000"/>
              </a:lnSpc>
              <a:spcBef>
                <a:spcPct val="90000"/>
              </a:spcBef>
              <a:spcAft>
                <a:spcPct val="0"/>
              </a:spcAft>
              <a:buFont typeface="Wingdings" pitchFamily="2" charset="2"/>
              <a:buChar char="§"/>
              <a:defRPr sz="1200">
                <a:solidFill>
                  <a:schemeClr val="tx1"/>
                </a:solidFill>
                <a:latin typeface="+mn-lt"/>
                <a:ea typeface="ＭＳ Ｐゴシック" charset="0"/>
                <a:cs typeface="ＭＳ Ｐゴシック"/>
              </a:defRPr>
            </a:lvl4pPr>
            <a:lvl5pPr marL="914400" indent="-166688" algn="l" rtl="0" eaLnBrk="1" fontAlgn="base" hangingPunct="1">
              <a:lnSpc>
                <a:spcPct val="110000"/>
              </a:lnSpc>
              <a:spcBef>
                <a:spcPct val="15000"/>
              </a:spcBef>
              <a:spcAft>
                <a:spcPct val="0"/>
              </a:spcAft>
              <a:buFont typeface="Arial" pitchFamily="34" charset="0"/>
              <a:buChar char="–"/>
              <a:defRPr sz="1200">
                <a:solidFill>
                  <a:schemeClr val="tx1"/>
                </a:solidFill>
                <a:latin typeface="+mn-lt"/>
                <a:ea typeface="ＭＳ Ｐゴシック" charset="0"/>
                <a:cs typeface="ＭＳ Ｐゴシック"/>
              </a:defRPr>
            </a:lvl5pPr>
            <a:lvl6pPr marL="9223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6pPr>
            <a:lvl7pPr marL="13795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7pPr>
            <a:lvl8pPr marL="18367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8pPr>
            <a:lvl9pPr marL="2293938" indent="-174625" algn="l" rtl="0" eaLnBrk="1" fontAlgn="base" hangingPunct="1">
              <a:lnSpc>
                <a:spcPct val="110000"/>
              </a:lnSpc>
              <a:spcBef>
                <a:spcPct val="15000"/>
              </a:spcBef>
              <a:spcAft>
                <a:spcPct val="0"/>
              </a:spcAft>
              <a:buFont typeface="Arial" charset="0"/>
              <a:buChar char="–"/>
              <a:defRPr sz="1200">
                <a:solidFill>
                  <a:schemeClr val="tx1"/>
                </a:solidFill>
                <a:latin typeface="+mn-lt"/>
              </a:defRPr>
            </a:lvl9pPr>
          </a:lstStyle>
          <a:p>
            <a:pPr marL="0" indent="0" algn="ctr">
              <a:buNone/>
            </a:pPr>
            <a:r>
              <a:rPr lang="en-US" b="1" kern="0" dirty="0" smtClean="0"/>
              <a:t>Stay in touch</a:t>
            </a:r>
          </a:p>
          <a:p>
            <a:pPr marL="0" indent="0">
              <a:buNone/>
            </a:pPr>
            <a:endParaRPr lang="en-US" b="1" kern="0" dirty="0"/>
          </a:p>
          <a:p>
            <a:pPr marL="0" indent="0" algn="ctr">
              <a:buNone/>
            </a:pPr>
            <a:r>
              <a:rPr lang="en-US" sz="1800" kern="0" dirty="0" smtClean="0"/>
              <a:t>Dan.Hendrick@nrg.com</a:t>
            </a:r>
          </a:p>
        </p:txBody>
      </p:sp>
    </p:spTree>
    <p:extLst>
      <p:ext uri="{BB962C8B-B14F-4D97-AF65-F5344CB8AC3E}">
        <p14:creationId xmlns:p14="http://schemas.microsoft.com/office/powerpoint/2010/main" val="38061737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422396" y="6405419"/>
            <a:ext cx="512762" cy="158750"/>
          </a:xfrm>
        </p:spPr>
        <p:txBody>
          <a:bodyPr/>
          <a:lstStyle/>
          <a:p>
            <a:pPr>
              <a:defRPr/>
            </a:pPr>
            <a:fld id="{A93DD454-2FF0-40EC-B082-2D0848B7FF30}" type="slidenum">
              <a:rPr lang="en-US" smtClean="0">
                <a:solidFill>
                  <a:srgbClr val="000000">
                    <a:lumMod val="65000"/>
                    <a:lumOff val="35000"/>
                  </a:srgbClr>
                </a:solidFill>
              </a:rPr>
              <a:pPr>
                <a:defRPr/>
              </a:pPr>
              <a:t>2</a:t>
            </a:fld>
            <a:endParaRPr lang="en-US" dirty="0">
              <a:solidFill>
                <a:srgbClr val="000000">
                  <a:lumMod val="65000"/>
                  <a:lumOff val="35000"/>
                </a:srgbClr>
              </a:solidFill>
            </a:endParaRPr>
          </a:p>
        </p:txBody>
      </p:sp>
      <p:sp>
        <p:nvSpPr>
          <p:cNvPr id="3" name="Footer Placeholder 2"/>
          <p:cNvSpPr>
            <a:spLocks noGrp="1"/>
          </p:cNvSpPr>
          <p:nvPr>
            <p:ph type="ftr" sz="quarter" idx="10"/>
          </p:nvPr>
        </p:nvSpPr>
        <p:spPr>
          <a:xfrm>
            <a:off x="1450354" y="6422076"/>
            <a:ext cx="4050770" cy="138499"/>
          </a:xfrm>
        </p:spPr>
        <p:txBody>
          <a:bodyPr/>
          <a:lstStyle/>
          <a:p>
            <a:pPr>
              <a:defRPr/>
            </a:pPr>
            <a:r>
              <a:rPr lang="en-US" dirty="0" smtClean="0"/>
              <a:t>© 2017 NRG Energy, Inc.  All rights reserved. </a:t>
            </a:r>
            <a:endParaRPr lang="en-US" dirty="0"/>
          </a:p>
        </p:txBody>
      </p:sp>
      <p:sp>
        <p:nvSpPr>
          <p:cNvPr id="5" name="TextBox 4"/>
          <p:cNvSpPr txBox="1"/>
          <p:nvPr/>
        </p:nvSpPr>
        <p:spPr>
          <a:xfrm>
            <a:off x="524256" y="2156841"/>
            <a:ext cx="8107680" cy="2246769"/>
          </a:xfrm>
          <a:prstGeom prst="rect">
            <a:avLst/>
          </a:prstGeom>
          <a:noFill/>
        </p:spPr>
        <p:txBody>
          <a:bodyPr wrap="square" rtlCol="0">
            <a:spAutoFit/>
          </a:bodyPr>
          <a:lstStyle/>
          <a:p>
            <a:pPr lvl="0" algn="ctr"/>
            <a:r>
              <a:rPr lang="en-US" sz="2800" i="1" dirty="0" smtClean="0"/>
              <a:t>Putting </a:t>
            </a:r>
            <a:r>
              <a:rPr lang="en-US" sz="2800" i="1" dirty="0"/>
              <a:t>a price on carbon </a:t>
            </a:r>
            <a:r>
              <a:rPr lang="en-US" sz="2800" i="1" dirty="0" smtClean="0"/>
              <a:t/>
            </a:r>
            <a:br>
              <a:rPr lang="en-US" sz="2800" i="1" dirty="0" smtClean="0"/>
            </a:br>
            <a:r>
              <a:rPr lang="en-US" sz="2800" i="1" dirty="0" smtClean="0"/>
              <a:t>throughout </a:t>
            </a:r>
            <a:r>
              <a:rPr lang="en-US" sz="2800" i="1" dirty="0"/>
              <a:t>the economy </a:t>
            </a:r>
            <a:r>
              <a:rPr lang="en-US" sz="2800" i="1" dirty="0" smtClean="0"/>
              <a:t/>
            </a:r>
            <a:br>
              <a:rPr lang="en-US" sz="2800" i="1" dirty="0" smtClean="0"/>
            </a:br>
            <a:r>
              <a:rPr lang="en-US" sz="2800" i="1" dirty="0" smtClean="0"/>
              <a:t>can </a:t>
            </a:r>
            <a:r>
              <a:rPr lang="en-US" sz="2800" i="1" dirty="0"/>
              <a:t>establish a uniform </a:t>
            </a:r>
            <a:r>
              <a:rPr lang="en-US" sz="2800" i="1" dirty="0" smtClean="0"/>
              <a:t>market construct</a:t>
            </a:r>
            <a:r>
              <a:rPr lang="en-US" sz="2800" i="1" dirty="0"/>
              <a:t>, stimulate innovation </a:t>
            </a:r>
            <a:r>
              <a:rPr lang="en-US" sz="2800" i="1" dirty="0" smtClean="0"/>
              <a:t>and </a:t>
            </a:r>
            <a:br>
              <a:rPr lang="en-US" sz="2800" i="1" dirty="0" smtClean="0"/>
            </a:br>
            <a:r>
              <a:rPr lang="en-US" sz="2800" i="1" dirty="0" smtClean="0"/>
              <a:t>contribute </a:t>
            </a:r>
            <a:r>
              <a:rPr lang="en-US" sz="2800" i="1" dirty="0"/>
              <a:t>to addressing climate </a:t>
            </a:r>
            <a:endParaRPr lang="en-US" sz="2600" i="1" dirty="0"/>
          </a:p>
        </p:txBody>
      </p:sp>
    </p:spTree>
    <p:extLst>
      <p:ext uri="{BB962C8B-B14F-4D97-AF65-F5344CB8AC3E}">
        <p14:creationId xmlns:p14="http://schemas.microsoft.com/office/powerpoint/2010/main" val="334306674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smtClean="0"/>
              <a:t>Framing the Core Issues</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3</a:t>
            </a:fld>
            <a:endParaRPr lang="en-US" dirty="0"/>
          </a:p>
        </p:txBody>
      </p:sp>
      <p:sp>
        <p:nvSpPr>
          <p:cNvPr id="5" name="Text Placeholder 4"/>
          <p:cNvSpPr>
            <a:spLocks noGrp="1"/>
          </p:cNvSpPr>
          <p:nvPr>
            <p:ph type="body" sz="quarter" idx="15"/>
          </p:nvPr>
        </p:nvSpPr>
        <p:spPr>
          <a:xfrm>
            <a:off x="1593419" y="4743641"/>
            <a:ext cx="5957163" cy="1680307"/>
          </a:xfrm>
        </p:spPr>
        <p:txBody>
          <a:bodyPr/>
          <a:lstStyle/>
          <a:p>
            <a:pPr marL="44450" indent="0" algn="ctr">
              <a:buNone/>
            </a:pPr>
            <a:r>
              <a:rPr lang="en-US" sz="1600" dirty="0" smtClean="0"/>
              <a:t>Can </a:t>
            </a:r>
            <a:r>
              <a:rPr lang="en-US" sz="1600" dirty="0"/>
              <a:t>we square the circle to implement competitive markets that achieve the desired low-carbon future</a:t>
            </a:r>
            <a:r>
              <a:rPr lang="en-US" sz="1600" dirty="0" smtClean="0"/>
              <a:t>?</a:t>
            </a:r>
          </a:p>
          <a:p>
            <a:pPr marL="44450" indent="0" algn="ctr">
              <a:spcBef>
                <a:spcPts val="0"/>
              </a:spcBef>
              <a:buNone/>
            </a:pPr>
            <a:endParaRPr lang="en-US" dirty="0"/>
          </a:p>
          <a:p>
            <a:pPr marL="44450" indent="0" algn="ctr">
              <a:spcBef>
                <a:spcPts val="0"/>
              </a:spcBef>
              <a:buNone/>
            </a:pPr>
            <a:r>
              <a:rPr lang="en-US" sz="1600" dirty="0"/>
              <a:t>From the state perspective:  Are markets a barrier to mandated/desired state policies?</a:t>
            </a:r>
          </a:p>
        </p:txBody>
      </p:sp>
      <p:grpSp>
        <p:nvGrpSpPr>
          <p:cNvPr id="6" name="Group 5"/>
          <p:cNvGrpSpPr/>
          <p:nvPr/>
        </p:nvGrpSpPr>
        <p:grpSpPr>
          <a:xfrm>
            <a:off x="916996" y="1382567"/>
            <a:ext cx="7256596" cy="3064624"/>
            <a:chOff x="749412" y="1278097"/>
            <a:chExt cx="7256596" cy="3064624"/>
          </a:xfrm>
        </p:grpSpPr>
        <p:grpSp>
          <p:nvGrpSpPr>
            <p:cNvPr id="7" name="Group 6"/>
            <p:cNvGrpSpPr/>
            <p:nvPr/>
          </p:nvGrpSpPr>
          <p:grpSpPr>
            <a:xfrm>
              <a:off x="749412" y="2252287"/>
              <a:ext cx="7256596" cy="2090434"/>
              <a:chOff x="619403" y="1657484"/>
              <a:chExt cx="7256596" cy="2090434"/>
            </a:xfrm>
          </p:grpSpPr>
          <p:grpSp>
            <p:nvGrpSpPr>
              <p:cNvPr id="14" name="Group 13"/>
              <p:cNvGrpSpPr/>
              <p:nvPr/>
            </p:nvGrpSpPr>
            <p:grpSpPr>
              <a:xfrm>
                <a:off x="619403" y="1657484"/>
                <a:ext cx="6819482" cy="2090434"/>
                <a:chOff x="619403" y="1657484"/>
                <a:chExt cx="6819482" cy="2090434"/>
              </a:xfrm>
            </p:grpSpPr>
            <p:grpSp>
              <p:nvGrpSpPr>
                <p:cNvPr id="19" name="Group 18"/>
                <p:cNvGrpSpPr/>
                <p:nvPr/>
              </p:nvGrpSpPr>
              <p:grpSpPr>
                <a:xfrm>
                  <a:off x="1461283" y="1657484"/>
                  <a:ext cx="5977602" cy="2090434"/>
                  <a:chOff x="1461283" y="1657484"/>
                  <a:chExt cx="5977602" cy="2090434"/>
                </a:xfrm>
              </p:grpSpPr>
              <p:grpSp>
                <p:nvGrpSpPr>
                  <p:cNvPr id="22" name="Group 21"/>
                  <p:cNvGrpSpPr/>
                  <p:nvPr/>
                </p:nvGrpSpPr>
                <p:grpSpPr>
                  <a:xfrm>
                    <a:off x="1461283" y="1657484"/>
                    <a:ext cx="5977602" cy="2090434"/>
                    <a:chOff x="1779300" y="2223161"/>
                    <a:chExt cx="5977602" cy="2090434"/>
                  </a:xfrm>
                </p:grpSpPr>
                <p:grpSp>
                  <p:nvGrpSpPr>
                    <p:cNvPr id="24" name="Group 23"/>
                    <p:cNvGrpSpPr/>
                    <p:nvPr/>
                  </p:nvGrpSpPr>
                  <p:grpSpPr>
                    <a:xfrm>
                      <a:off x="1779300" y="2223161"/>
                      <a:ext cx="1297461" cy="2090434"/>
                      <a:chOff x="1944865" y="1618739"/>
                      <a:chExt cx="1297461" cy="2090434"/>
                    </a:xfrm>
                  </p:grpSpPr>
                  <p:pic>
                    <p:nvPicPr>
                      <p:cNvPr id="32" name="Picture 2" descr="https://image.freepik.com/free-icon/co2-cloud_318-507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1660" y="1618739"/>
                        <a:ext cx="1100666" cy="11006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3"/>
                      <a:stretch>
                        <a:fillRect/>
                      </a:stretch>
                    </p:blipFill>
                    <p:spPr>
                      <a:xfrm>
                        <a:off x="1944865" y="2785951"/>
                        <a:ext cx="713959" cy="923222"/>
                      </a:xfrm>
                      <a:prstGeom prst="rect">
                        <a:avLst/>
                      </a:prstGeom>
                    </p:spPr>
                  </p:pic>
                </p:grpSp>
                <p:pic>
                  <p:nvPicPr>
                    <p:cNvPr id="2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1740" y="2925298"/>
                      <a:ext cx="681144" cy="665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70455" y="2943054"/>
                      <a:ext cx="900800" cy="685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7" name="Group 26"/>
                    <p:cNvGrpSpPr/>
                    <p:nvPr/>
                  </p:nvGrpSpPr>
                  <p:grpSpPr>
                    <a:xfrm>
                      <a:off x="6260390" y="2256468"/>
                      <a:ext cx="1496512" cy="1501875"/>
                      <a:chOff x="6268139" y="2217723"/>
                      <a:chExt cx="1496512" cy="1501875"/>
                    </a:xfrm>
                  </p:grpSpPr>
                  <p:pic>
                    <p:nvPicPr>
                      <p:cNvPr id="3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3419" y="2217723"/>
                        <a:ext cx="1381232" cy="74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8139" y="3351628"/>
                        <a:ext cx="865412" cy="367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8" name="Straight Connector 27"/>
                    <p:cNvCxnSpPr/>
                    <p:nvPr/>
                  </p:nvCxnSpPr>
                  <p:spPr>
                    <a:xfrm>
                      <a:off x="3192651" y="2324746"/>
                      <a:ext cx="0" cy="1957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200373" y="2324746"/>
                      <a:ext cx="0" cy="195719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Rectangle 22"/>
                  <p:cNvSpPr/>
                  <p:nvPr/>
                </p:nvSpPr>
                <p:spPr>
                  <a:xfrm>
                    <a:off x="4059904" y="2326306"/>
                    <a:ext cx="559396" cy="747422"/>
                  </a:xfrm>
                  <a:prstGeom prst="rect">
                    <a:avLst/>
                  </a:prstGeom>
                  <a:ln>
                    <a:no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3200" dirty="0" smtClean="0">
                        <a:solidFill>
                          <a:srgbClr val="FF0000"/>
                        </a:solidFill>
                      </a:rPr>
                      <a:t>?</a:t>
                    </a:r>
                    <a:endParaRPr lang="en-US" sz="3200" dirty="0">
                      <a:solidFill>
                        <a:srgbClr val="FF0000"/>
                      </a:solidFill>
                    </a:endParaRPr>
                  </a:p>
                </p:txBody>
              </p:sp>
            </p:grpSp>
            <p:pic>
              <p:nvPicPr>
                <p:cNvPr id="20" name="Picture 8" descr="http://icons.iconarchive.com/icons/icons8/windows-8/512/Industry-Nuclear-Power-Plant-ico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619403" y="1658679"/>
                  <a:ext cx="627691" cy="62769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2" descr="https://upload.wikimedia.org/wikipedia/en/thumb/c/cf/Flag_of_Canada.svg/1280px-Flag_of_Canada.sv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21082" y="2737667"/>
                  <a:ext cx="680272" cy="340136"/>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2372" y="3227392"/>
                <a:ext cx="1705169" cy="363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24431" y="2180551"/>
                <a:ext cx="1051568" cy="436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57652" y="2421585"/>
                <a:ext cx="731891" cy="358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75546" y="2762050"/>
                <a:ext cx="899822" cy="299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 name="Picture 6" descr="http://i2.wp.com/thewardrobedoor.com/wp-content/uploads/2015/02/7dffc1cf55a606bcfeba7926a38d96ae.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428734" y="1489008"/>
              <a:ext cx="2054864" cy="128634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077789" y="1278097"/>
              <a:ext cx="684803" cy="261610"/>
            </a:xfrm>
            <a:prstGeom prst="rect">
              <a:avLst/>
            </a:prstGeom>
            <a:noFill/>
          </p:spPr>
          <p:txBody>
            <a:bodyPr wrap="none" rtlCol="0">
              <a:spAutoFit/>
            </a:bodyPr>
            <a:lstStyle/>
            <a:p>
              <a:r>
                <a:rPr lang="en-US" sz="1100" b="1" u="sng" dirty="0" smtClean="0"/>
                <a:t>States</a:t>
              </a:r>
              <a:endParaRPr lang="en-US" sz="1100" b="1" u="sng" dirty="0"/>
            </a:p>
          </p:txBody>
        </p:sp>
        <p:sp>
          <p:nvSpPr>
            <p:cNvPr id="10" name="TextBox 9"/>
            <p:cNvSpPr txBox="1"/>
            <p:nvPr/>
          </p:nvSpPr>
          <p:spPr>
            <a:xfrm>
              <a:off x="1350993" y="1927262"/>
              <a:ext cx="1194558" cy="261610"/>
            </a:xfrm>
            <a:prstGeom prst="rect">
              <a:avLst/>
            </a:prstGeom>
            <a:noFill/>
          </p:spPr>
          <p:txBody>
            <a:bodyPr wrap="none" rtlCol="0">
              <a:spAutoFit/>
            </a:bodyPr>
            <a:lstStyle/>
            <a:p>
              <a:r>
                <a:rPr lang="en-US" sz="1100" b="1" u="sng" dirty="0" smtClean="0"/>
                <a:t>Policy issues</a:t>
              </a:r>
              <a:endParaRPr lang="en-US" sz="1100" b="1" u="sng" dirty="0"/>
            </a:p>
          </p:txBody>
        </p:sp>
        <p:sp>
          <p:nvSpPr>
            <p:cNvPr id="11" name="TextBox 10"/>
            <p:cNvSpPr txBox="1"/>
            <p:nvPr/>
          </p:nvSpPr>
          <p:spPr>
            <a:xfrm>
              <a:off x="6596628" y="1927262"/>
              <a:ext cx="817853" cy="261610"/>
            </a:xfrm>
            <a:prstGeom prst="rect">
              <a:avLst/>
            </a:prstGeom>
            <a:noFill/>
          </p:spPr>
          <p:txBody>
            <a:bodyPr wrap="none" rtlCol="0">
              <a:spAutoFit/>
            </a:bodyPr>
            <a:lstStyle/>
            <a:p>
              <a:r>
                <a:rPr lang="en-US" sz="1100" b="1" u="sng" dirty="0" smtClean="0"/>
                <a:t>Markets</a:t>
              </a:r>
              <a:endParaRPr lang="en-US" sz="1100" b="1" u="sng" dirty="0"/>
            </a:p>
          </p:txBody>
        </p:sp>
        <p:sp>
          <p:nvSpPr>
            <p:cNvPr id="12" name="Up-Down Arrow 11"/>
            <p:cNvSpPr/>
            <p:nvPr/>
          </p:nvSpPr>
          <p:spPr>
            <a:xfrm rot="14970282">
              <a:off x="2871875" y="1607524"/>
              <a:ext cx="208718" cy="780233"/>
            </a:xfrm>
            <a:prstGeom prst="upDownArrow">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Up-Down Arrow 12"/>
            <p:cNvSpPr/>
            <p:nvPr/>
          </p:nvSpPr>
          <p:spPr>
            <a:xfrm rot="6416419">
              <a:off x="5786259" y="1593987"/>
              <a:ext cx="206997" cy="780233"/>
            </a:xfrm>
            <a:prstGeom prst="upDownArrow">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pic>
        <p:nvPicPr>
          <p:cNvPr id="34" name="Picture 2" descr="Image result for clipart workers"/>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12775" y="3334669"/>
            <a:ext cx="1071756" cy="1084005"/>
          </a:xfrm>
          <a:prstGeom prst="rect">
            <a:avLst/>
          </a:prstGeom>
          <a:noFill/>
          <a:extLst>
            <a:ext uri="{909E8E84-426E-40DD-AFC4-6F175D3DCCD1}">
              <a14:hiddenFill xmlns:a14="http://schemas.microsoft.com/office/drawing/2010/main">
                <a:solidFill>
                  <a:srgbClr val="FFFFFF"/>
                </a:solidFill>
              </a14:hiddenFill>
            </a:ext>
          </a:extLst>
        </p:spPr>
      </p:pic>
      <p:sp>
        <p:nvSpPr>
          <p:cNvPr id="35" name="Footer Placeholder 3"/>
          <p:cNvSpPr>
            <a:spLocks noGrp="1"/>
          </p:cNvSpPr>
          <p:nvPr>
            <p:ph type="ftr" sz="quarter" idx="3"/>
          </p:nvPr>
        </p:nvSpPr>
        <p:spPr>
          <a:xfrm>
            <a:off x="1543925" y="6478832"/>
            <a:ext cx="5944028" cy="126702"/>
          </a:xfrm>
        </p:spPr>
        <p:txBody>
          <a:bodyPr/>
          <a:lstStyle/>
          <a:p>
            <a:pPr>
              <a:defRPr/>
            </a:pPr>
            <a:r>
              <a:rPr lang="en-US" dirty="0" smtClean="0">
                <a:ea typeface="Calibri"/>
                <a:cs typeface="Times New Roman"/>
              </a:rPr>
              <a:t>© 2017 NRG Energy, Inc.  All rights reserved. </a:t>
            </a:r>
            <a:endParaRPr lang="en-US" dirty="0" smtClean="0"/>
          </a:p>
        </p:txBody>
      </p:sp>
    </p:spTree>
    <p:extLst>
      <p:ext uri="{BB962C8B-B14F-4D97-AF65-F5344CB8AC3E}">
        <p14:creationId xmlns:p14="http://schemas.microsoft.com/office/powerpoint/2010/main" val="1889206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smtClean="0"/>
              <a:t>The role of energy markets</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4</a:t>
            </a:fld>
            <a:endParaRPr lang="en-US" dirty="0"/>
          </a:p>
        </p:txBody>
      </p:sp>
      <p:sp>
        <p:nvSpPr>
          <p:cNvPr id="304" name="Slide Number Placeholder 5"/>
          <p:cNvSpPr txBox="1">
            <a:spLocks/>
          </p:cNvSpPr>
          <p:nvPr/>
        </p:nvSpPr>
        <p:spPr>
          <a:xfrm>
            <a:off x="7963202" y="6477551"/>
            <a:ext cx="675866" cy="115662"/>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64BEA4-ECAD-4B23-B682-AF22774D7D0B}" type="slidenum">
              <a:rPr lang="en-US" smtClean="0"/>
              <a:pPr/>
              <a:t>4</a:t>
            </a:fld>
            <a:endParaRPr lang="en-US" dirty="0"/>
          </a:p>
        </p:txBody>
      </p:sp>
      <p:sp>
        <p:nvSpPr>
          <p:cNvPr id="333" name="Text Placeholder 8"/>
          <p:cNvSpPr>
            <a:spLocks noGrp="1"/>
          </p:cNvSpPr>
          <p:nvPr>
            <p:ph type="body" sz="quarter" idx="15"/>
          </p:nvPr>
        </p:nvSpPr>
        <p:spPr>
          <a:xfrm>
            <a:off x="1015587" y="1795787"/>
            <a:ext cx="7112827" cy="3266426"/>
          </a:xfrm>
        </p:spPr>
        <p:txBody>
          <a:bodyPr/>
          <a:lstStyle/>
          <a:p>
            <a:pPr marL="285750" lvl="1" indent="-285750">
              <a:lnSpc>
                <a:spcPct val="100000"/>
              </a:lnSpc>
              <a:spcBef>
                <a:spcPts val="1400"/>
              </a:spcBef>
              <a:buFont typeface="Wingdings" panose="05000000000000000000" pitchFamily="2" charset="2"/>
              <a:buChar char="ü"/>
            </a:pPr>
            <a:r>
              <a:rPr lang="en-US" sz="1800" dirty="0" smtClean="0"/>
              <a:t>Wholesale </a:t>
            </a:r>
            <a:r>
              <a:rPr lang="en-US" sz="1800" dirty="0"/>
              <a:t>markets were designed to deliver </a:t>
            </a:r>
            <a:r>
              <a:rPr lang="en-US" sz="1800" i="1" dirty="0"/>
              <a:t>reliability</a:t>
            </a:r>
            <a:r>
              <a:rPr lang="en-US" sz="1800" dirty="0"/>
              <a:t> at the lowest </a:t>
            </a:r>
            <a:r>
              <a:rPr lang="en-US" sz="1800" dirty="0" smtClean="0"/>
              <a:t>cost</a:t>
            </a:r>
            <a:endParaRPr lang="en-US" sz="1800" dirty="0"/>
          </a:p>
          <a:p>
            <a:pPr marL="651510" lvl="2" indent="-285750">
              <a:lnSpc>
                <a:spcPct val="100000"/>
              </a:lnSpc>
              <a:spcBef>
                <a:spcPts val="1400"/>
              </a:spcBef>
            </a:pPr>
            <a:r>
              <a:rPr lang="en-US" sz="1800" dirty="0"/>
              <a:t>They were </a:t>
            </a:r>
            <a:r>
              <a:rPr lang="en-US" sz="1800" u="sng" dirty="0"/>
              <a:t>not</a:t>
            </a:r>
            <a:r>
              <a:rPr lang="en-US" sz="1800" dirty="0"/>
              <a:t> designed to optimize for low carbon </a:t>
            </a:r>
            <a:r>
              <a:rPr lang="en-US" sz="1800" dirty="0" smtClean="0"/>
              <a:t>emissions</a:t>
            </a:r>
            <a:endParaRPr lang="en-US" sz="1800" dirty="0"/>
          </a:p>
          <a:p>
            <a:pPr marL="342900" lvl="1" indent="-342900">
              <a:lnSpc>
                <a:spcPct val="100000"/>
              </a:lnSpc>
              <a:spcBef>
                <a:spcPts val="1400"/>
              </a:spcBef>
              <a:buFont typeface="Wingdings 2" panose="05020102010507070707" pitchFamily="18" charset="2"/>
              <a:buChar char="P"/>
            </a:pPr>
            <a:r>
              <a:rPr lang="en-US" sz="1800" dirty="0"/>
              <a:t>Our new challenge is to </a:t>
            </a:r>
            <a:r>
              <a:rPr lang="en-US" sz="1800" dirty="0" smtClean="0"/>
              <a:t>evolve </a:t>
            </a:r>
            <a:r>
              <a:rPr lang="en-US" sz="1800" dirty="0"/>
              <a:t>the </a:t>
            </a:r>
            <a:r>
              <a:rPr lang="en-US" sz="1800" dirty="0" smtClean="0"/>
              <a:t>structure and operation </a:t>
            </a:r>
            <a:r>
              <a:rPr lang="en-US" sz="1800" dirty="0"/>
              <a:t>of electric markets </a:t>
            </a:r>
            <a:r>
              <a:rPr lang="en-US" sz="1800" dirty="0" smtClean="0"/>
              <a:t>in light of the </a:t>
            </a:r>
            <a:r>
              <a:rPr lang="en-US" sz="1800" dirty="0"/>
              <a:t>imperative for lower carbon </a:t>
            </a:r>
            <a:r>
              <a:rPr lang="en-US" sz="1800" dirty="0" smtClean="0"/>
              <a:t>emissions</a:t>
            </a:r>
            <a:endParaRPr lang="en-US" sz="1800" dirty="0"/>
          </a:p>
          <a:p>
            <a:pPr marL="285750" lvl="1" indent="-285750">
              <a:lnSpc>
                <a:spcPct val="100000"/>
              </a:lnSpc>
              <a:spcBef>
                <a:spcPts val="1400"/>
              </a:spcBef>
              <a:buFont typeface="Wingdings" panose="05000000000000000000" pitchFamily="2" charset="2"/>
              <a:buChar char="ü"/>
            </a:pPr>
            <a:r>
              <a:rPr lang="en-US" sz="1800" dirty="0"/>
              <a:t>We should strive to do so in a cost-effective manner by improving investment incentives for cleaner generation while maintaining the </a:t>
            </a:r>
            <a:r>
              <a:rPr lang="en-US" sz="1800" dirty="0" smtClean="0"/>
              <a:t>role </a:t>
            </a:r>
            <a:r>
              <a:rPr lang="en-US" sz="1800" dirty="0"/>
              <a:t>of wholesale capacity </a:t>
            </a:r>
            <a:r>
              <a:rPr lang="en-US" sz="1800" dirty="0" smtClean="0"/>
              <a:t>markets in determining time, location and character of investment</a:t>
            </a:r>
            <a:endParaRPr lang="en-US" sz="1800" dirty="0"/>
          </a:p>
        </p:txBody>
      </p:sp>
      <p:sp>
        <p:nvSpPr>
          <p:cNvPr id="7" name="Footer Placeholder 3"/>
          <p:cNvSpPr txBox="1">
            <a:spLocks/>
          </p:cNvSpPr>
          <p:nvPr/>
        </p:nvSpPr>
        <p:spPr>
          <a:xfrm>
            <a:off x="1696325" y="6504530"/>
            <a:ext cx="5944028" cy="126702"/>
          </a:xfrm>
          <a:prstGeom prst="rect">
            <a:avLst/>
          </a:prstGeom>
        </p:spPr>
        <p:txBody>
          <a:bodyPr anchor="ctr" anchorCtr="0"/>
          <a:lstStyle>
            <a:defPPr>
              <a:defRPr lang="en-US"/>
            </a:defPPr>
            <a:lvl1pPr marL="0" algn="l" defTabSz="914400" rtl="0" eaLnBrk="1" latinLnBrk="0" hangingPunct="1">
              <a:defRPr sz="700" kern="1200">
                <a:solidFill>
                  <a:schemeClr val="bg1">
                    <a:lumMod val="5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ea typeface="Calibri"/>
                <a:cs typeface="Times New Roman"/>
              </a:rPr>
              <a:t>© 2017 NRG Energy, Inc.  All rights reserved.   </a:t>
            </a:r>
            <a:endParaRPr lang="en-US" dirty="0" smtClean="0"/>
          </a:p>
        </p:txBody>
      </p:sp>
    </p:spTree>
    <p:extLst>
      <p:ext uri="{BB962C8B-B14F-4D97-AF65-F5344CB8AC3E}">
        <p14:creationId xmlns:p14="http://schemas.microsoft.com/office/powerpoint/2010/main" val="2180132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dirty="0" smtClean="0"/>
              <a:t>Case study in state policy intervention: </a:t>
            </a:r>
            <a:br>
              <a:rPr lang="en-US" sz="1800" dirty="0" smtClean="0"/>
            </a:br>
            <a:r>
              <a:rPr lang="en-US" sz="1800" dirty="0" smtClean="0"/>
              <a:t>		Millstone Nuclear Generating Station</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5</a:t>
            </a:fld>
            <a:endParaRPr lang="en-US" dirty="0"/>
          </a:p>
        </p:txBody>
      </p:sp>
      <p:sp>
        <p:nvSpPr>
          <p:cNvPr id="304" name="Slide Number Placeholder 5"/>
          <p:cNvSpPr txBox="1">
            <a:spLocks/>
          </p:cNvSpPr>
          <p:nvPr/>
        </p:nvSpPr>
        <p:spPr>
          <a:xfrm>
            <a:off x="7963202" y="6477551"/>
            <a:ext cx="675866" cy="115662"/>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64BEA4-ECAD-4B23-B682-AF22774D7D0B}" type="slidenum">
              <a:rPr lang="en-US" smtClean="0"/>
              <a:pPr/>
              <a:t>5</a:t>
            </a:fld>
            <a:endParaRPr lang="en-US" dirty="0"/>
          </a:p>
        </p:txBody>
      </p:sp>
      <p:sp>
        <p:nvSpPr>
          <p:cNvPr id="333" name="Text Placeholder 8"/>
          <p:cNvSpPr>
            <a:spLocks noGrp="1"/>
          </p:cNvSpPr>
          <p:nvPr>
            <p:ph type="body" sz="quarter" idx="15"/>
          </p:nvPr>
        </p:nvSpPr>
        <p:spPr>
          <a:xfrm>
            <a:off x="957901" y="1237434"/>
            <a:ext cx="7112827" cy="3266426"/>
          </a:xfrm>
        </p:spPr>
        <p:txBody>
          <a:bodyPr/>
          <a:lstStyle/>
          <a:p>
            <a:pPr marL="285750" lvl="1" indent="-285750">
              <a:lnSpc>
                <a:spcPct val="100000"/>
              </a:lnSpc>
              <a:spcBef>
                <a:spcPts val="1400"/>
              </a:spcBef>
              <a:buFont typeface="Wingdings" panose="05000000000000000000" pitchFamily="2" charset="2"/>
              <a:buChar char="ü"/>
            </a:pPr>
            <a:r>
              <a:rPr lang="en-US" sz="1200" dirty="0" smtClean="0"/>
              <a:t>In 2015, legislators began advancing proposals to allow Millstone to access state contracts historically reserved for new solar and wind</a:t>
            </a:r>
          </a:p>
          <a:p>
            <a:pPr marL="285750" lvl="1" indent="-285750">
              <a:lnSpc>
                <a:spcPct val="100000"/>
              </a:lnSpc>
              <a:spcBef>
                <a:spcPts val="1400"/>
              </a:spcBef>
              <a:buFont typeface="Wingdings" panose="05000000000000000000" pitchFamily="2" charset="2"/>
              <a:buChar char="ü"/>
            </a:pPr>
            <a:r>
              <a:rPr lang="en-US" sz="1200" dirty="0" smtClean="0"/>
              <a:t>National context: Nuclear industry as a whole is struggling, but MIT and other research concludes that Millstone is the most profitable nuclear plant in the U.S.</a:t>
            </a:r>
          </a:p>
          <a:p>
            <a:pPr marL="285750" lvl="1" indent="-285750">
              <a:lnSpc>
                <a:spcPct val="100000"/>
              </a:lnSpc>
              <a:spcBef>
                <a:spcPts val="1400"/>
              </a:spcBef>
              <a:buFont typeface="Wingdings" panose="05000000000000000000" pitchFamily="2" charset="2"/>
              <a:buChar char="ü"/>
            </a:pPr>
            <a:r>
              <a:rPr lang="en-US" sz="1200" dirty="0"/>
              <a:t>Potential job losses are driving the </a:t>
            </a:r>
            <a:r>
              <a:rPr lang="en-US" sz="1200" dirty="0" smtClean="0"/>
              <a:t>CT political discourse, </a:t>
            </a:r>
            <a:r>
              <a:rPr lang="en-US" sz="1200" dirty="0"/>
              <a:t>but state regulators and some policy makers are focused on Millstone’s carbon </a:t>
            </a:r>
          </a:p>
          <a:p>
            <a:pPr marL="285750" lvl="1" indent="-285750">
              <a:lnSpc>
                <a:spcPct val="100000"/>
              </a:lnSpc>
              <a:spcBef>
                <a:spcPts val="1400"/>
              </a:spcBef>
              <a:buFont typeface="Wingdings" panose="05000000000000000000" pitchFamily="2" charset="2"/>
              <a:buChar char="ü"/>
            </a:pPr>
            <a:r>
              <a:rPr lang="en-US" sz="1200" dirty="0" smtClean="0"/>
              <a:t>Consequences:</a:t>
            </a:r>
          </a:p>
          <a:p>
            <a:pPr marL="651510" lvl="2" indent="-285750">
              <a:lnSpc>
                <a:spcPct val="100000"/>
              </a:lnSpc>
              <a:spcBef>
                <a:spcPts val="1400"/>
              </a:spcBef>
              <a:buFont typeface="Wingdings" panose="05000000000000000000" pitchFamily="2" charset="2"/>
              <a:buChar char="ü"/>
            </a:pPr>
            <a:r>
              <a:rPr lang="en-US" sz="1200" dirty="0" smtClean="0"/>
              <a:t>Significant market disruption – Millstone accounts for ~ 50% of state’s generation </a:t>
            </a:r>
          </a:p>
          <a:p>
            <a:pPr marL="651510" lvl="2" indent="-285750">
              <a:lnSpc>
                <a:spcPct val="100000"/>
              </a:lnSpc>
              <a:spcBef>
                <a:spcPts val="1400"/>
              </a:spcBef>
              <a:buFont typeface="Wingdings" panose="05000000000000000000" pitchFamily="2" charset="2"/>
              <a:buChar char="ü"/>
            </a:pPr>
            <a:r>
              <a:rPr lang="en-US" sz="1200" dirty="0" smtClean="0"/>
              <a:t>Ratepayer impacts confined to a single state</a:t>
            </a:r>
          </a:p>
          <a:p>
            <a:pPr marL="651510" lvl="2" indent="-285750">
              <a:lnSpc>
                <a:spcPct val="100000"/>
              </a:lnSpc>
              <a:spcBef>
                <a:spcPts val="1400"/>
              </a:spcBef>
              <a:buFont typeface="Wingdings" panose="05000000000000000000" pitchFamily="2" charset="2"/>
              <a:buChar char="ü"/>
            </a:pPr>
            <a:r>
              <a:rPr lang="en-US" sz="1200" dirty="0" smtClean="0"/>
              <a:t>Impact on other generating units, at a time when ISO-NE is concerned about fuel diversity</a:t>
            </a:r>
          </a:p>
          <a:p>
            <a:pPr marL="651510" lvl="2" indent="-285750">
              <a:lnSpc>
                <a:spcPct val="100000"/>
              </a:lnSpc>
              <a:spcBef>
                <a:spcPts val="1400"/>
              </a:spcBef>
              <a:buFont typeface="Wingdings" panose="05000000000000000000" pitchFamily="2" charset="2"/>
              <a:buChar char="ü"/>
            </a:pPr>
            <a:r>
              <a:rPr lang="en-US" sz="1200" dirty="0" smtClean="0"/>
              <a:t>Approaching carbon by focusing on a single fuel type and a single resource</a:t>
            </a:r>
          </a:p>
        </p:txBody>
      </p:sp>
      <p:sp>
        <p:nvSpPr>
          <p:cNvPr id="7" name="Footer Placeholder 3"/>
          <p:cNvSpPr txBox="1">
            <a:spLocks/>
          </p:cNvSpPr>
          <p:nvPr/>
        </p:nvSpPr>
        <p:spPr>
          <a:xfrm>
            <a:off x="1696325" y="6504530"/>
            <a:ext cx="5944028" cy="126702"/>
          </a:xfrm>
          <a:prstGeom prst="rect">
            <a:avLst/>
          </a:prstGeom>
        </p:spPr>
        <p:txBody>
          <a:bodyPr anchor="ctr" anchorCtr="0"/>
          <a:lstStyle>
            <a:defPPr>
              <a:defRPr lang="en-US"/>
            </a:defPPr>
            <a:lvl1pPr marL="0" algn="l" defTabSz="914400" rtl="0" eaLnBrk="1" latinLnBrk="0" hangingPunct="1">
              <a:defRPr sz="700" kern="1200">
                <a:solidFill>
                  <a:schemeClr val="bg1">
                    <a:lumMod val="5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ea typeface="Calibri"/>
                <a:cs typeface="Times New Roman"/>
              </a:rPr>
              <a:t>© 2017 NRG Energy, Inc.  All rights reserved.   </a:t>
            </a:r>
            <a:endParaRPr lang="en-US" dirty="0" smtClean="0"/>
          </a:p>
        </p:txBody>
      </p:sp>
      <p:sp>
        <p:nvSpPr>
          <p:cNvPr id="4" name="TextBox 3"/>
          <p:cNvSpPr txBox="1"/>
          <p:nvPr/>
        </p:nvSpPr>
        <p:spPr>
          <a:xfrm>
            <a:off x="1171575" y="5248275"/>
            <a:ext cx="6791627" cy="923330"/>
          </a:xfrm>
          <a:prstGeom prst="rect">
            <a:avLst/>
          </a:prstGeom>
          <a:solidFill>
            <a:srgbClr val="00B0F0"/>
          </a:solidFill>
        </p:spPr>
        <p:txBody>
          <a:bodyPr wrap="square" rtlCol="0">
            <a:spAutoFit/>
          </a:bodyPr>
          <a:lstStyle/>
          <a:p>
            <a:pPr algn="ctr"/>
            <a:r>
              <a:rPr lang="en-US" dirty="0" smtClean="0">
                <a:solidFill>
                  <a:schemeClr val="bg1"/>
                </a:solidFill>
              </a:rPr>
              <a:t>If policymakers</a:t>
            </a:r>
            <a:r>
              <a:rPr lang="en-US" dirty="0">
                <a:solidFill>
                  <a:schemeClr val="bg1"/>
                </a:solidFill>
              </a:rPr>
              <a:t>' objective is carbon, a far more effective way to do it would be a uniform pricing mechanism</a:t>
            </a:r>
            <a:r>
              <a:rPr lang="en-US" dirty="0" smtClean="0">
                <a:solidFill>
                  <a:schemeClr val="bg1"/>
                </a:solidFill>
              </a:rPr>
              <a:t>,</a:t>
            </a:r>
            <a:br>
              <a:rPr lang="en-US" dirty="0" smtClean="0">
                <a:solidFill>
                  <a:schemeClr val="bg1"/>
                </a:solidFill>
              </a:rPr>
            </a:br>
            <a:r>
              <a:rPr lang="en-US" dirty="0" smtClean="0">
                <a:solidFill>
                  <a:schemeClr val="bg1"/>
                </a:solidFill>
              </a:rPr>
              <a:t> </a:t>
            </a:r>
            <a:r>
              <a:rPr lang="en-US" dirty="0">
                <a:solidFill>
                  <a:schemeClr val="bg1"/>
                </a:solidFill>
              </a:rPr>
              <a:t>not choosing a single plant or single technology</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3819505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1800" dirty="0" smtClean="0"/>
              <a:t>Power sector emissions are down </a:t>
            </a:r>
            <a:br>
              <a:rPr lang="en-US" sz="1800" dirty="0" smtClean="0"/>
            </a:br>
            <a:r>
              <a:rPr lang="en-US" sz="1800" dirty="0" smtClean="0"/>
              <a:t>but transportation emissions are up</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6</a:t>
            </a:fld>
            <a:endParaRPr lang="en-US" dirty="0"/>
          </a:p>
        </p:txBody>
      </p:sp>
      <p:sp>
        <p:nvSpPr>
          <p:cNvPr id="304" name="Slide Number Placeholder 5"/>
          <p:cNvSpPr txBox="1">
            <a:spLocks/>
          </p:cNvSpPr>
          <p:nvPr/>
        </p:nvSpPr>
        <p:spPr>
          <a:xfrm>
            <a:off x="7963202" y="6477551"/>
            <a:ext cx="675866" cy="115662"/>
          </a:xfrm>
          <a:prstGeom prst="rect">
            <a:avLst/>
          </a:prstGeom>
        </p:spPr>
        <p:txBody>
          <a:bodyPr vert="horz" lIns="91440" tIns="45720" rIns="91440" bIns="45720" rtlCol="0" anchor="ctr"/>
          <a:lstStyle>
            <a:defPPr>
              <a:defRPr lang="en-US"/>
            </a:defPPr>
            <a:lvl1pPr marL="0" algn="r" defTabSz="914400" rtl="0" eaLnBrk="1" latinLnBrk="0" hangingPunct="1">
              <a:defRPr sz="8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64BEA4-ECAD-4B23-B682-AF22774D7D0B}" type="slidenum">
              <a:rPr lang="en-US" smtClean="0"/>
              <a:pPr/>
              <a:t>6</a:t>
            </a:fld>
            <a:endParaRPr lang="en-US" dirty="0"/>
          </a:p>
        </p:txBody>
      </p:sp>
      <p:sp>
        <p:nvSpPr>
          <p:cNvPr id="7" name="Footer Placeholder 3"/>
          <p:cNvSpPr txBox="1">
            <a:spLocks/>
          </p:cNvSpPr>
          <p:nvPr/>
        </p:nvSpPr>
        <p:spPr>
          <a:xfrm>
            <a:off x="1696325" y="6504530"/>
            <a:ext cx="5944028" cy="126702"/>
          </a:xfrm>
          <a:prstGeom prst="rect">
            <a:avLst/>
          </a:prstGeom>
        </p:spPr>
        <p:txBody>
          <a:bodyPr anchor="ctr" anchorCtr="0"/>
          <a:lstStyle>
            <a:defPPr>
              <a:defRPr lang="en-US"/>
            </a:defPPr>
            <a:lvl1pPr marL="0" algn="l" defTabSz="914400" rtl="0" eaLnBrk="1" latinLnBrk="0" hangingPunct="1">
              <a:defRPr sz="700" kern="1200">
                <a:solidFill>
                  <a:schemeClr val="bg1">
                    <a:lumMod val="5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ea typeface="Calibri"/>
                <a:cs typeface="Times New Roman"/>
              </a:rPr>
              <a:t>© 2017 NRG Energy, Inc.  All rights reserved.   </a:t>
            </a:r>
            <a:endParaRPr lang="en-US" dirty="0" smtClean="0"/>
          </a:p>
        </p:txBody>
      </p:sp>
      <p:pic>
        <p:nvPicPr>
          <p:cNvPr id="1026"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027" y="1515292"/>
            <a:ext cx="7053943" cy="447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9784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Carbon pricing: An elegant part of the solution … </a:t>
            </a:r>
            <a:endParaRPr lang="en-US" sz="24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7</a:t>
            </a:fld>
            <a:endParaRPr lang="en-US" dirty="0"/>
          </a:p>
        </p:txBody>
      </p:sp>
      <p:sp>
        <p:nvSpPr>
          <p:cNvPr id="4" name="Footer Placeholder 3"/>
          <p:cNvSpPr>
            <a:spLocks noGrp="1"/>
          </p:cNvSpPr>
          <p:nvPr>
            <p:ph type="ftr" sz="quarter" idx="3"/>
          </p:nvPr>
        </p:nvSpPr>
        <p:spPr/>
        <p:txBody>
          <a:bodyPr/>
          <a:lstStyle/>
          <a:p>
            <a:pPr>
              <a:defRPr/>
            </a:pPr>
            <a:r>
              <a:rPr lang="en-US" dirty="0"/>
              <a:t>© 2017 NRG Energy, Inc.  All rights reserved. </a:t>
            </a:r>
          </a:p>
          <a:p>
            <a:pPr>
              <a:defRPr/>
            </a:pPr>
            <a:endParaRPr lang="en-US" dirty="0" smtClean="0"/>
          </a:p>
        </p:txBody>
      </p:sp>
      <p:sp>
        <p:nvSpPr>
          <p:cNvPr id="5" name="Text Placeholder 4"/>
          <p:cNvSpPr>
            <a:spLocks noGrp="1"/>
          </p:cNvSpPr>
          <p:nvPr>
            <p:ph type="body" sz="quarter" idx="15"/>
          </p:nvPr>
        </p:nvSpPr>
        <p:spPr>
          <a:xfrm>
            <a:off x="483869" y="2873661"/>
            <a:ext cx="8144445" cy="2791809"/>
          </a:xfrm>
        </p:spPr>
        <p:txBody>
          <a:bodyPr/>
          <a:lstStyle/>
          <a:p>
            <a:pPr marL="44450" indent="0" algn="ctr">
              <a:buNone/>
            </a:pPr>
            <a:r>
              <a:rPr lang="en-US" dirty="0" smtClean="0"/>
              <a:t>FOUNDATIONAL PRINCIPLES </a:t>
            </a:r>
            <a:br>
              <a:rPr lang="en-US" dirty="0" smtClean="0"/>
            </a:br>
            <a:r>
              <a:rPr lang="en-US" dirty="0" smtClean="0"/>
              <a:t>FOR A SUCCESSFUL CARBON PRICING REGIME</a:t>
            </a:r>
            <a:br>
              <a:rPr lang="en-US" dirty="0" smtClean="0"/>
            </a:br>
            <a:endParaRPr lang="en-US" dirty="0" smtClean="0"/>
          </a:p>
          <a:p>
            <a:r>
              <a:rPr lang="en-US" dirty="0" smtClean="0"/>
              <a:t>Economy-wide</a:t>
            </a:r>
          </a:p>
          <a:p>
            <a:r>
              <a:rPr lang="en-US" dirty="0" smtClean="0"/>
              <a:t>Fuel and technology neutral</a:t>
            </a:r>
          </a:p>
          <a:p>
            <a:r>
              <a:rPr lang="en-US" dirty="0" smtClean="0"/>
              <a:t>Encompass all sources of carbon</a:t>
            </a:r>
          </a:p>
          <a:p>
            <a:r>
              <a:rPr lang="en-US" dirty="0" smtClean="0"/>
              <a:t>Region-wide, if not broader</a:t>
            </a:r>
          </a:p>
          <a:p>
            <a:r>
              <a:rPr lang="en-US" dirty="0" smtClean="0"/>
              <a:t>Account for existing carbon programs (e.g., RGGI)</a:t>
            </a:r>
            <a:r>
              <a:rPr lang="en-US" dirty="0"/>
              <a:t> </a:t>
            </a:r>
          </a:p>
          <a:p>
            <a:pPr marL="44450" indent="0">
              <a:buNone/>
            </a:pPr>
            <a:endParaRPr lang="en-US" dirty="0" smtClean="0"/>
          </a:p>
        </p:txBody>
      </p:sp>
      <p:sp>
        <p:nvSpPr>
          <p:cNvPr id="6" name="TextBox 5"/>
          <p:cNvSpPr txBox="1"/>
          <p:nvPr/>
        </p:nvSpPr>
        <p:spPr>
          <a:xfrm>
            <a:off x="483869" y="1458958"/>
            <a:ext cx="8269605" cy="1015663"/>
          </a:xfrm>
          <a:prstGeom prst="rect">
            <a:avLst/>
          </a:prstGeom>
          <a:solidFill>
            <a:srgbClr val="00B0F0"/>
          </a:solidFill>
          <a:ln>
            <a:solidFill>
              <a:srgbClr val="00B0F0"/>
            </a:solidFill>
          </a:ln>
        </p:spPr>
        <p:txBody>
          <a:bodyPr wrap="square" rtlCol="0">
            <a:spAutoFit/>
          </a:bodyPr>
          <a:lstStyle/>
          <a:p>
            <a:pPr algn="ctr"/>
            <a:r>
              <a:rPr lang="en-US" sz="2000" dirty="0">
                <a:solidFill>
                  <a:schemeClr val="bg1"/>
                </a:solidFill>
              </a:rPr>
              <a:t>Carbon pricing helps to put a visible price on the attribute </a:t>
            </a:r>
            <a:r>
              <a:rPr lang="en-US" sz="2000" dirty="0" smtClean="0">
                <a:solidFill>
                  <a:schemeClr val="bg1"/>
                </a:solidFill>
              </a:rPr>
              <a:t/>
            </a:r>
            <a:br>
              <a:rPr lang="en-US" sz="2000" dirty="0" smtClean="0">
                <a:solidFill>
                  <a:schemeClr val="bg1"/>
                </a:solidFill>
              </a:rPr>
            </a:br>
            <a:r>
              <a:rPr lang="en-US" sz="2000" dirty="0" smtClean="0">
                <a:solidFill>
                  <a:schemeClr val="bg1"/>
                </a:solidFill>
              </a:rPr>
              <a:t>and </a:t>
            </a:r>
            <a:r>
              <a:rPr lang="en-US" sz="2000" dirty="0">
                <a:solidFill>
                  <a:schemeClr val="bg1"/>
                </a:solidFill>
              </a:rPr>
              <a:t>will tend to spur innovation </a:t>
            </a:r>
            <a:r>
              <a:rPr lang="en-US" sz="2000" dirty="0" smtClean="0">
                <a:solidFill>
                  <a:schemeClr val="bg1"/>
                </a:solidFill>
              </a:rPr>
              <a:t/>
            </a:r>
            <a:br>
              <a:rPr lang="en-US" sz="2000" dirty="0" smtClean="0">
                <a:solidFill>
                  <a:schemeClr val="bg1"/>
                </a:solidFill>
              </a:rPr>
            </a:br>
            <a:r>
              <a:rPr lang="en-US" sz="2000" dirty="0" smtClean="0">
                <a:solidFill>
                  <a:schemeClr val="bg1"/>
                </a:solidFill>
              </a:rPr>
              <a:t>and ‘low-hanging fruit’ carbon </a:t>
            </a:r>
            <a:r>
              <a:rPr lang="en-US" sz="2000" dirty="0">
                <a:solidFill>
                  <a:schemeClr val="bg1"/>
                </a:solidFill>
              </a:rPr>
              <a:t>reductions. </a:t>
            </a:r>
          </a:p>
        </p:txBody>
      </p:sp>
    </p:spTree>
    <p:extLst>
      <p:ext uri="{BB962C8B-B14F-4D97-AF65-F5344CB8AC3E}">
        <p14:creationId xmlns:p14="http://schemas.microsoft.com/office/powerpoint/2010/main" val="1254926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 But pricing can </a:t>
            </a:r>
            <a:r>
              <a:rPr lang="en-US" sz="2000" dirty="0"/>
              <a:t>help reduce </a:t>
            </a:r>
            <a:r>
              <a:rPr lang="en-US" sz="2000" dirty="0" smtClean="0"/>
              <a:t>carbon only to a point</a:t>
            </a:r>
            <a:endParaRPr lang="en-US" sz="20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8</a:t>
            </a:fld>
            <a:endParaRPr lang="en-US" dirty="0"/>
          </a:p>
        </p:txBody>
      </p:sp>
      <p:sp>
        <p:nvSpPr>
          <p:cNvPr id="4" name="Footer Placeholder 3"/>
          <p:cNvSpPr>
            <a:spLocks noGrp="1"/>
          </p:cNvSpPr>
          <p:nvPr>
            <p:ph type="ftr" sz="quarter" idx="3"/>
          </p:nvPr>
        </p:nvSpPr>
        <p:spPr/>
        <p:txBody>
          <a:bodyPr/>
          <a:lstStyle/>
          <a:p>
            <a:pPr>
              <a:defRPr/>
            </a:pPr>
            <a:r>
              <a:rPr lang="en-US" dirty="0" smtClean="0">
                <a:ea typeface="Calibri"/>
                <a:cs typeface="Times New Roman"/>
              </a:rPr>
              <a:t>© 2017 NRG Energy, Inc.  All rights reserved.  </a:t>
            </a:r>
            <a:endParaRPr lang="en-US" dirty="0" smtClean="0"/>
          </a:p>
        </p:txBody>
      </p:sp>
      <p:grpSp>
        <p:nvGrpSpPr>
          <p:cNvPr id="7" name="Group 6"/>
          <p:cNvGrpSpPr/>
          <p:nvPr/>
        </p:nvGrpSpPr>
        <p:grpSpPr>
          <a:xfrm>
            <a:off x="4390612" y="1648459"/>
            <a:ext cx="4536982" cy="3599183"/>
            <a:chOff x="3987455" y="1604085"/>
            <a:chExt cx="4873465" cy="3599183"/>
          </a:xfrm>
        </p:grpSpPr>
        <p:graphicFrame>
          <p:nvGraphicFramePr>
            <p:cNvPr id="8" name="Chart 7"/>
            <p:cNvGraphicFramePr>
              <a:graphicFrameLocks/>
            </p:cNvGraphicFramePr>
            <p:nvPr>
              <p:extLst>
                <p:ext uri="{D42A27DB-BD31-4B8C-83A1-F6EECF244321}">
                  <p14:modId xmlns:p14="http://schemas.microsoft.com/office/powerpoint/2010/main" val="2234771897"/>
                </p:ext>
              </p:extLst>
            </p:nvPr>
          </p:nvGraphicFramePr>
          <p:xfrm>
            <a:off x="4060320" y="2314575"/>
            <a:ext cx="48006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987455" y="1604085"/>
              <a:ext cx="4814746" cy="723275"/>
            </a:xfrm>
            <a:prstGeom prst="rect">
              <a:avLst/>
            </a:prstGeom>
            <a:noFill/>
          </p:spPr>
          <p:txBody>
            <a:bodyPr wrap="none" rtlCol="0">
              <a:spAutoFit/>
            </a:bodyPr>
            <a:lstStyle/>
            <a:p>
              <a:pPr algn="ctr"/>
              <a:r>
                <a:rPr lang="en-US" sz="1100" b="1" dirty="0" smtClean="0"/>
                <a:t>Est. Annual New England Power Sector CO2 Emissions</a:t>
              </a:r>
            </a:p>
            <a:p>
              <a:pPr algn="ctr"/>
              <a:r>
                <a:rPr lang="en-US" sz="1000" i="1" dirty="0" smtClean="0"/>
                <a:t>Assuming various carbon prices</a:t>
              </a:r>
            </a:p>
            <a:p>
              <a:endParaRPr lang="en-US" dirty="0"/>
            </a:p>
          </p:txBody>
        </p:sp>
        <p:sp>
          <p:nvSpPr>
            <p:cNvPr id="10" name="TextBox 9"/>
            <p:cNvSpPr txBox="1"/>
            <p:nvPr/>
          </p:nvSpPr>
          <p:spPr>
            <a:xfrm>
              <a:off x="4290724" y="5003213"/>
              <a:ext cx="1428898" cy="200055"/>
            </a:xfrm>
            <a:prstGeom prst="rect">
              <a:avLst/>
            </a:prstGeom>
            <a:noFill/>
          </p:spPr>
          <p:txBody>
            <a:bodyPr wrap="square" rtlCol="0">
              <a:spAutoFit/>
            </a:bodyPr>
            <a:lstStyle/>
            <a:p>
              <a:r>
                <a:rPr lang="en-US" sz="700" i="1" dirty="0" smtClean="0">
                  <a:latin typeface="+mn-lt"/>
                  <a:cs typeface="Arial" panose="020B0604020202020204" pitchFamily="34" charset="0"/>
                </a:rPr>
                <a:t>Source:  NRG Analysis</a:t>
              </a:r>
              <a:endParaRPr lang="en-US" sz="700" i="1" dirty="0">
                <a:latin typeface="+mn-lt"/>
                <a:cs typeface="Arial" panose="020B0604020202020204" pitchFamily="34" charset="0"/>
              </a:endParaRPr>
            </a:p>
          </p:txBody>
        </p:sp>
      </p:grpSp>
      <p:sp>
        <p:nvSpPr>
          <p:cNvPr id="11" name="Text Placeholder 10"/>
          <p:cNvSpPr txBox="1">
            <a:spLocks noGrp="1"/>
          </p:cNvSpPr>
          <p:nvPr>
            <p:ph type="body" sz="quarter" idx="15"/>
          </p:nvPr>
        </p:nvSpPr>
        <p:spPr>
          <a:xfrm>
            <a:off x="436031" y="1629409"/>
            <a:ext cx="3803650" cy="3474797"/>
          </a:xfrm>
          <a:prstGeom prst="rect">
            <a:avLst/>
          </a:prstGeom>
          <a:noFill/>
        </p:spPr>
        <p:txBody>
          <a:bodyPr wrap="square" rtlCol="0">
            <a:spAutoFit/>
          </a:bodyPr>
          <a:lstStyle/>
          <a:p>
            <a:pPr marL="44450" indent="0">
              <a:spcBef>
                <a:spcPts val="1400"/>
              </a:spcBef>
              <a:buNone/>
            </a:pPr>
            <a:r>
              <a:rPr lang="en-US" sz="1200" b="1" dirty="0" smtClean="0"/>
              <a:t>Carbon pricing in New </a:t>
            </a:r>
            <a:r>
              <a:rPr lang="en-US" sz="1200" b="1" dirty="0"/>
              <a:t>England</a:t>
            </a:r>
            <a:r>
              <a:rPr lang="en-US" sz="1200" b="1" dirty="0" smtClean="0"/>
              <a:t>:</a:t>
            </a:r>
            <a:endParaRPr lang="en-US" sz="1200" b="1" dirty="0"/>
          </a:p>
          <a:p>
            <a:pPr marL="171450" indent="-171450">
              <a:spcBef>
                <a:spcPts val="1400"/>
              </a:spcBef>
              <a:buFont typeface="Wingdings" panose="05000000000000000000" pitchFamily="2" charset="2"/>
              <a:buChar char="ü"/>
            </a:pPr>
            <a:r>
              <a:rPr lang="en-US" sz="1200" dirty="0"/>
              <a:t>With virtually no coal left in the region’s fuel mix, increased carbon pricing </a:t>
            </a:r>
            <a:r>
              <a:rPr lang="en-US" sz="1200" dirty="0" smtClean="0"/>
              <a:t>has a limited ability to alter </a:t>
            </a:r>
            <a:r>
              <a:rPr lang="en-US" sz="1200" dirty="0"/>
              <a:t>the relative cost of fuels in the dispatch </a:t>
            </a:r>
            <a:r>
              <a:rPr lang="en-US" sz="1200" dirty="0" smtClean="0"/>
              <a:t>stack.</a:t>
            </a:r>
            <a:endParaRPr lang="en-US" sz="1200" dirty="0"/>
          </a:p>
          <a:p>
            <a:pPr marL="171450" indent="-171450">
              <a:spcBef>
                <a:spcPts val="1400"/>
              </a:spcBef>
              <a:buFont typeface="Wingdings" panose="05000000000000000000" pitchFamily="2" charset="2"/>
              <a:buChar char="ü"/>
            </a:pPr>
            <a:r>
              <a:rPr lang="en-US" sz="1200" dirty="0" smtClean="0"/>
              <a:t>NRG dispatch modeling shows that progressively higher carbon prices result in, at best, only moderately lower CO2 emissions from the power sector in New England.</a:t>
            </a:r>
            <a:endParaRPr lang="en-US" sz="1200" dirty="0"/>
          </a:p>
          <a:p>
            <a:pPr marL="171450" indent="-171450">
              <a:spcBef>
                <a:spcPts val="1400"/>
              </a:spcBef>
              <a:buFont typeface="Wingdings" panose="05000000000000000000" pitchFamily="2" charset="2"/>
              <a:buChar char="ü"/>
            </a:pPr>
            <a:r>
              <a:rPr lang="en-US" sz="1200" dirty="0" smtClean="0"/>
              <a:t>In a gas-defined generation mix, there are limited marginal benefits to progressively higher carbon prices – even at 10x current RGGI prices</a:t>
            </a:r>
            <a:r>
              <a:rPr lang="en-US" sz="1200" dirty="0"/>
              <a:t>.</a:t>
            </a:r>
            <a:endParaRPr lang="en-US" sz="1200" dirty="0" smtClean="0"/>
          </a:p>
        </p:txBody>
      </p:sp>
    </p:spTree>
    <p:extLst>
      <p:ext uri="{BB962C8B-B14F-4D97-AF65-F5344CB8AC3E}">
        <p14:creationId xmlns:p14="http://schemas.microsoft.com/office/powerpoint/2010/main" val="14185510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p:cNvGraphicFramePr>
            <a:graphicFrameLocks/>
          </p:cNvGraphicFramePr>
          <p:nvPr>
            <p:extLst>
              <p:ext uri="{D42A27DB-BD31-4B8C-83A1-F6EECF244321}">
                <p14:modId xmlns:p14="http://schemas.microsoft.com/office/powerpoint/2010/main" val="4121254258"/>
              </p:ext>
            </p:extLst>
          </p:nvPr>
        </p:nvGraphicFramePr>
        <p:xfrm>
          <a:off x="4263870" y="2218302"/>
          <a:ext cx="4742433" cy="330020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1613646" y="240309"/>
            <a:ext cx="7375807" cy="822962"/>
          </a:xfrm>
        </p:spPr>
        <p:txBody>
          <a:bodyPr/>
          <a:lstStyle/>
          <a:p>
            <a:r>
              <a:rPr lang="en-US" sz="1800" dirty="0"/>
              <a:t>Carbon prices much higher than seen to date would be necessary to induce merchant </a:t>
            </a:r>
            <a:r>
              <a:rPr lang="en-US" sz="1800" dirty="0" smtClean="0"/>
              <a:t>renewables</a:t>
            </a:r>
            <a:endParaRPr lang="en-US" sz="1800" dirty="0"/>
          </a:p>
        </p:txBody>
      </p:sp>
      <p:sp>
        <p:nvSpPr>
          <p:cNvPr id="3" name="Slide Number Placeholder 2"/>
          <p:cNvSpPr>
            <a:spLocks noGrp="1"/>
          </p:cNvSpPr>
          <p:nvPr>
            <p:ph type="sldNum" sz="quarter" idx="4"/>
          </p:nvPr>
        </p:nvSpPr>
        <p:spPr/>
        <p:txBody>
          <a:bodyPr/>
          <a:lstStyle/>
          <a:p>
            <a:fld id="{C464BEA4-ECAD-4B23-B682-AF22774D7D0B}" type="slidenum">
              <a:rPr lang="en-US" smtClean="0"/>
              <a:pPr/>
              <a:t>9</a:t>
            </a:fld>
            <a:endParaRPr lang="en-US" dirty="0"/>
          </a:p>
        </p:txBody>
      </p:sp>
      <p:sp>
        <p:nvSpPr>
          <p:cNvPr id="7" name="TextBox 6"/>
          <p:cNvSpPr txBox="1"/>
          <p:nvPr/>
        </p:nvSpPr>
        <p:spPr>
          <a:xfrm>
            <a:off x="393719" y="1840963"/>
            <a:ext cx="3669234" cy="3221395"/>
          </a:xfrm>
          <a:prstGeom prst="rect">
            <a:avLst/>
          </a:prstGeom>
          <a:noFill/>
        </p:spPr>
        <p:txBody>
          <a:bodyPr wrap="square" rtlCol="0">
            <a:spAutoFit/>
          </a:bodyPr>
          <a:lstStyle/>
          <a:p>
            <a:pPr marL="171450" indent="-171450">
              <a:spcBef>
                <a:spcPts val="1400"/>
              </a:spcBef>
              <a:buFont typeface="Wingdings" panose="05000000000000000000" pitchFamily="2" charset="2"/>
              <a:buChar char="ü"/>
            </a:pPr>
            <a:r>
              <a:rPr lang="en-US" sz="1200" dirty="0" smtClean="0"/>
              <a:t>MIT’s </a:t>
            </a:r>
            <a:r>
              <a:rPr lang="en-US" sz="1200" i="1" dirty="0" smtClean="0"/>
              <a:t>Future of Solar Energy </a:t>
            </a:r>
            <a:r>
              <a:rPr lang="en-US" sz="1200" dirty="0" smtClean="0"/>
              <a:t>study finds that in order for the levelized cost of energy (LCOE) of a utility-scale PV project to be equal to the LCOE of natural gas fired generation, “the CO2 charge would have to rise to </a:t>
            </a:r>
            <a:r>
              <a:rPr lang="en-US" sz="1200" b="1" dirty="0" smtClean="0"/>
              <a:t>$104 </a:t>
            </a:r>
            <a:r>
              <a:rPr lang="en-US" sz="1200" dirty="0" smtClean="0"/>
              <a:t>per ton”</a:t>
            </a:r>
            <a:endParaRPr lang="en-US" sz="1200" dirty="0"/>
          </a:p>
          <a:p>
            <a:pPr marL="171450" indent="-171450">
              <a:spcBef>
                <a:spcPts val="1400"/>
              </a:spcBef>
              <a:buFont typeface="Wingdings" panose="05000000000000000000" pitchFamily="2" charset="2"/>
              <a:buChar char="ü"/>
            </a:pPr>
            <a:r>
              <a:rPr lang="en-US" sz="1200" dirty="0" smtClean="0"/>
              <a:t>The NYISO IMM found that carbon prices of between </a:t>
            </a:r>
            <a:r>
              <a:rPr lang="en-US" sz="1200" b="1" dirty="0" smtClean="0"/>
              <a:t>$41 - $115 </a:t>
            </a:r>
            <a:r>
              <a:rPr lang="en-US" sz="1200" dirty="0" smtClean="0"/>
              <a:t>per ton are needed to incentivize new wind and solar in New York</a:t>
            </a:r>
            <a:endParaRPr lang="en-US" sz="1200" dirty="0"/>
          </a:p>
          <a:p>
            <a:pPr marL="171450" indent="-171450">
              <a:spcBef>
                <a:spcPts val="1400"/>
              </a:spcBef>
              <a:buFont typeface="Wingdings" panose="05000000000000000000" pitchFamily="2" charset="2"/>
              <a:buChar char="ü"/>
            </a:pPr>
            <a:r>
              <a:rPr lang="en-US" sz="1200" dirty="0"/>
              <a:t>As the grid decarbonizes, CO2 pricing will have less effect on energy prices; CO2 prices will need to rise substantially to maintain any support for merchant renewable </a:t>
            </a:r>
            <a:r>
              <a:rPr lang="en-US" sz="1200" dirty="0" smtClean="0"/>
              <a:t>investment</a:t>
            </a:r>
            <a:endParaRPr lang="en-US" sz="1200" dirty="0"/>
          </a:p>
        </p:txBody>
      </p:sp>
      <p:grpSp>
        <p:nvGrpSpPr>
          <p:cNvPr id="8" name="Group 7"/>
          <p:cNvGrpSpPr/>
          <p:nvPr/>
        </p:nvGrpSpPr>
        <p:grpSpPr>
          <a:xfrm>
            <a:off x="4372212" y="1521182"/>
            <a:ext cx="4325620" cy="4184499"/>
            <a:chOff x="5116555" y="2459023"/>
            <a:chExt cx="3647435" cy="3247210"/>
          </a:xfrm>
        </p:grpSpPr>
        <p:sp>
          <p:nvSpPr>
            <p:cNvPr id="9" name="TextBox 8"/>
            <p:cNvSpPr txBox="1"/>
            <p:nvPr/>
          </p:nvSpPr>
          <p:spPr>
            <a:xfrm>
              <a:off x="6043882" y="2459023"/>
              <a:ext cx="1982883" cy="215444"/>
            </a:xfrm>
            <a:prstGeom prst="rect">
              <a:avLst/>
            </a:prstGeom>
            <a:solidFill>
              <a:schemeClr val="bg2"/>
            </a:solidFill>
          </p:spPr>
          <p:txBody>
            <a:bodyPr wrap="square" rtlCol="0">
              <a:spAutoFit/>
            </a:bodyPr>
            <a:lstStyle/>
            <a:p>
              <a:pPr algn="ctr"/>
              <a:r>
                <a:rPr lang="en-US" sz="800" b="1" dirty="0" smtClean="0">
                  <a:solidFill>
                    <a:schemeClr val="bg1"/>
                  </a:solidFill>
                </a:rPr>
                <a:t>***Illustrative values only***</a:t>
              </a:r>
            </a:p>
          </p:txBody>
        </p:sp>
        <p:grpSp>
          <p:nvGrpSpPr>
            <p:cNvPr id="10" name="Group 9"/>
            <p:cNvGrpSpPr/>
            <p:nvPr/>
          </p:nvGrpSpPr>
          <p:grpSpPr>
            <a:xfrm>
              <a:off x="5116555" y="2751546"/>
              <a:ext cx="3647435" cy="2954687"/>
              <a:chOff x="5075551" y="2667226"/>
              <a:chExt cx="3647435" cy="2387449"/>
            </a:xfrm>
          </p:grpSpPr>
          <p:grpSp>
            <p:nvGrpSpPr>
              <p:cNvPr id="11" name="Group 10"/>
              <p:cNvGrpSpPr/>
              <p:nvPr/>
            </p:nvGrpSpPr>
            <p:grpSpPr>
              <a:xfrm>
                <a:off x="5516887" y="3199678"/>
                <a:ext cx="3186463" cy="895383"/>
                <a:chOff x="434948" y="1024175"/>
                <a:chExt cx="3639032" cy="1473375"/>
              </a:xfrm>
            </p:grpSpPr>
            <p:cxnSp>
              <p:nvCxnSpPr>
                <p:cNvPr id="15" name="Straight Connector 14"/>
                <p:cNvCxnSpPr/>
                <p:nvPr/>
              </p:nvCxnSpPr>
              <p:spPr>
                <a:xfrm>
                  <a:off x="1612414" y="2332166"/>
                  <a:ext cx="816429" cy="0"/>
                </a:xfrm>
                <a:prstGeom prst="line">
                  <a:avLst/>
                </a:prstGeom>
                <a:noFill/>
                <a:ln w="19050" cap="flat" cmpd="sng" algn="ctr">
                  <a:solidFill>
                    <a:srgbClr val="EC008C"/>
                  </a:solidFill>
                  <a:prstDash val="sysDash"/>
                </a:ln>
                <a:effectLst/>
              </p:spPr>
            </p:cxnSp>
            <p:cxnSp>
              <p:nvCxnSpPr>
                <p:cNvPr id="16" name="Straight Connector 15"/>
                <p:cNvCxnSpPr/>
                <p:nvPr/>
              </p:nvCxnSpPr>
              <p:spPr>
                <a:xfrm>
                  <a:off x="563592" y="1784519"/>
                  <a:ext cx="816429" cy="0"/>
                </a:xfrm>
                <a:prstGeom prst="line">
                  <a:avLst/>
                </a:prstGeom>
                <a:noFill/>
                <a:ln w="19050" cap="flat" cmpd="sng" algn="ctr">
                  <a:solidFill>
                    <a:srgbClr val="EC008C"/>
                  </a:solidFill>
                  <a:prstDash val="sysDash"/>
                </a:ln>
                <a:effectLst/>
              </p:spPr>
            </p:cxnSp>
            <p:cxnSp>
              <p:nvCxnSpPr>
                <p:cNvPr id="17" name="Straight Connector 16"/>
                <p:cNvCxnSpPr/>
                <p:nvPr/>
              </p:nvCxnSpPr>
              <p:spPr>
                <a:xfrm>
                  <a:off x="2680608" y="1337551"/>
                  <a:ext cx="1393372" cy="0"/>
                </a:xfrm>
                <a:prstGeom prst="line">
                  <a:avLst/>
                </a:prstGeom>
                <a:noFill/>
                <a:ln w="19050" cap="flat" cmpd="sng" algn="ctr">
                  <a:solidFill>
                    <a:srgbClr val="EC008C"/>
                  </a:solidFill>
                  <a:prstDash val="sysDash"/>
                </a:ln>
                <a:effectLst/>
              </p:spPr>
            </p:cxnSp>
            <p:sp>
              <p:nvSpPr>
                <p:cNvPr id="18" name="TextBox 17"/>
                <p:cNvSpPr txBox="1"/>
                <p:nvPr/>
              </p:nvSpPr>
              <p:spPr>
                <a:xfrm>
                  <a:off x="1543463" y="2166780"/>
                  <a:ext cx="954330" cy="330770"/>
                </a:xfrm>
                <a:prstGeom prst="rect">
                  <a:avLst/>
                </a:prstGeom>
                <a:noFill/>
              </p:spPr>
              <p:txBody>
                <a:bodyPr wrap="square" rtlCol="0">
                  <a:noAutofit/>
                </a:bodyPr>
                <a:lstStyle/>
                <a:p>
                  <a:pPr marL="0" marR="0" algn="ctr" fontAlgn="base">
                    <a:spcBef>
                      <a:spcPts val="0"/>
                    </a:spcBef>
                    <a:spcAft>
                      <a:spcPts val="0"/>
                    </a:spcAft>
                  </a:pPr>
                  <a:r>
                    <a:rPr lang="en-US" sz="700" b="1" kern="1200" dirty="0">
                      <a:solidFill>
                        <a:srgbClr val="FF33CC"/>
                      </a:solidFill>
                      <a:effectLst/>
                      <a:latin typeface="Verdana"/>
                      <a:ea typeface="MS PGothic"/>
                      <a:cs typeface="MS PGothic"/>
                    </a:rPr>
                    <a:t>~$</a:t>
                  </a:r>
                  <a:r>
                    <a:rPr lang="en-US" sz="700" b="1" kern="1200" dirty="0" smtClean="0">
                      <a:solidFill>
                        <a:srgbClr val="FF33CC"/>
                      </a:solidFill>
                      <a:effectLst/>
                      <a:latin typeface="Verdana"/>
                      <a:ea typeface="MS PGothic"/>
                      <a:cs typeface="MS PGothic"/>
                    </a:rPr>
                    <a:t>3/CO2 ton</a:t>
                  </a:r>
                  <a:endParaRPr lang="en-US" sz="1100" dirty="0">
                    <a:effectLst/>
                    <a:latin typeface="Times New Roman"/>
                    <a:ea typeface="Times New Roman"/>
                  </a:endParaRPr>
                </a:p>
              </p:txBody>
            </p:sp>
            <p:sp>
              <p:nvSpPr>
                <p:cNvPr id="19" name="TextBox 18"/>
                <p:cNvSpPr txBox="1"/>
                <p:nvPr/>
              </p:nvSpPr>
              <p:spPr>
                <a:xfrm>
                  <a:off x="434948" y="1607790"/>
                  <a:ext cx="1013732" cy="259701"/>
                </a:xfrm>
                <a:prstGeom prst="rect">
                  <a:avLst/>
                </a:prstGeom>
                <a:noFill/>
              </p:spPr>
              <p:txBody>
                <a:bodyPr wrap="square" rtlCol="0">
                  <a:noAutofit/>
                </a:bodyPr>
                <a:lstStyle/>
                <a:p>
                  <a:pPr marL="0" marR="0" algn="ctr" fontAlgn="base">
                    <a:spcBef>
                      <a:spcPts val="0"/>
                    </a:spcBef>
                    <a:spcAft>
                      <a:spcPts val="0"/>
                    </a:spcAft>
                  </a:pPr>
                  <a:r>
                    <a:rPr lang="en-US" sz="700" b="1" kern="1200" dirty="0">
                      <a:solidFill>
                        <a:srgbClr val="FF33CC"/>
                      </a:solidFill>
                      <a:effectLst/>
                      <a:latin typeface="Verdana"/>
                      <a:ea typeface="MS PGothic"/>
                      <a:cs typeface="MS PGothic"/>
                    </a:rPr>
                    <a:t>~$</a:t>
                  </a:r>
                  <a:r>
                    <a:rPr lang="en-US" sz="700" b="1" kern="1200" dirty="0" smtClean="0">
                      <a:solidFill>
                        <a:srgbClr val="FF33CC"/>
                      </a:solidFill>
                      <a:effectLst/>
                      <a:latin typeface="Verdana"/>
                      <a:ea typeface="MS PGothic"/>
                      <a:cs typeface="MS PGothic"/>
                    </a:rPr>
                    <a:t>20/CO2 ton</a:t>
                  </a:r>
                  <a:endParaRPr lang="en-US" sz="1100" dirty="0">
                    <a:effectLst/>
                    <a:latin typeface="Times New Roman"/>
                    <a:ea typeface="Times New Roman"/>
                  </a:endParaRPr>
                </a:p>
              </p:txBody>
            </p:sp>
            <p:sp>
              <p:nvSpPr>
                <p:cNvPr id="20" name="TextBox 19"/>
                <p:cNvSpPr txBox="1"/>
                <p:nvPr/>
              </p:nvSpPr>
              <p:spPr>
                <a:xfrm>
                  <a:off x="2602828" y="1024175"/>
                  <a:ext cx="729097" cy="547213"/>
                </a:xfrm>
                <a:prstGeom prst="rect">
                  <a:avLst/>
                </a:prstGeom>
                <a:noFill/>
              </p:spPr>
              <p:txBody>
                <a:bodyPr wrap="square" rtlCol="0">
                  <a:noAutofit/>
                </a:bodyPr>
                <a:lstStyle/>
                <a:p>
                  <a:pPr marL="0" marR="0" fontAlgn="base">
                    <a:spcBef>
                      <a:spcPts val="0"/>
                    </a:spcBef>
                    <a:spcAft>
                      <a:spcPts val="0"/>
                    </a:spcAft>
                  </a:pPr>
                  <a:r>
                    <a:rPr lang="en-US" sz="700" b="1" kern="1200" dirty="0">
                      <a:solidFill>
                        <a:srgbClr val="FF33CC"/>
                      </a:solidFill>
                      <a:effectLst/>
                      <a:latin typeface="Verdana"/>
                      <a:ea typeface="MS PGothic"/>
                      <a:cs typeface="MS PGothic"/>
                    </a:rPr>
                    <a:t>~$80/</a:t>
                  </a:r>
                  <a:endParaRPr lang="en-US" sz="700" dirty="0">
                    <a:effectLst/>
                    <a:latin typeface="Times New Roman"/>
                    <a:ea typeface="Times New Roman"/>
                  </a:endParaRPr>
                </a:p>
                <a:p>
                  <a:pPr marL="0" marR="0" fontAlgn="base">
                    <a:spcBef>
                      <a:spcPts val="0"/>
                    </a:spcBef>
                    <a:spcAft>
                      <a:spcPts val="0"/>
                    </a:spcAft>
                  </a:pPr>
                  <a:r>
                    <a:rPr lang="en-US" sz="700" b="1" kern="1200" dirty="0">
                      <a:solidFill>
                        <a:srgbClr val="FF33CC"/>
                      </a:solidFill>
                      <a:effectLst/>
                      <a:latin typeface="Verdana"/>
                      <a:ea typeface="MS PGothic"/>
                      <a:cs typeface="MS PGothic"/>
                    </a:rPr>
                    <a:t>CO2 ton</a:t>
                  </a:r>
                  <a:endParaRPr lang="en-US" sz="700" dirty="0">
                    <a:effectLst/>
                    <a:latin typeface="Times New Roman"/>
                    <a:ea typeface="Times New Roman"/>
                  </a:endParaRPr>
                </a:p>
              </p:txBody>
            </p:sp>
            <p:sp>
              <p:nvSpPr>
                <p:cNvPr id="21" name="TextBox 20"/>
                <p:cNvSpPr txBox="1"/>
                <p:nvPr/>
              </p:nvSpPr>
              <p:spPr>
                <a:xfrm>
                  <a:off x="3135125" y="1025629"/>
                  <a:ext cx="792351" cy="585371"/>
                </a:xfrm>
                <a:prstGeom prst="rect">
                  <a:avLst/>
                </a:prstGeom>
                <a:noFill/>
              </p:spPr>
              <p:txBody>
                <a:bodyPr wrap="square" rtlCol="0">
                  <a:noAutofit/>
                </a:bodyPr>
                <a:lstStyle/>
                <a:p>
                  <a:pPr marL="0" marR="0" fontAlgn="base">
                    <a:spcBef>
                      <a:spcPts val="0"/>
                    </a:spcBef>
                    <a:spcAft>
                      <a:spcPts val="0"/>
                    </a:spcAft>
                  </a:pPr>
                  <a:r>
                    <a:rPr lang="en-US" sz="700" b="1" kern="1200" dirty="0">
                      <a:solidFill>
                        <a:srgbClr val="FF33CC"/>
                      </a:solidFill>
                      <a:effectLst/>
                      <a:latin typeface="Verdana"/>
                      <a:ea typeface="MS PGothic"/>
                      <a:cs typeface="MS PGothic"/>
                    </a:rPr>
                    <a:t>~$54/</a:t>
                  </a:r>
                  <a:endParaRPr lang="en-US" sz="700" dirty="0">
                    <a:effectLst/>
                    <a:latin typeface="Times New Roman"/>
                    <a:ea typeface="Times New Roman"/>
                  </a:endParaRPr>
                </a:p>
                <a:p>
                  <a:pPr marL="0" marR="0" fontAlgn="base">
                    <a:spcBef>
                      <a:spcPts val="0"/>
                    </a:spcBef>
                    <a:spcAft>
                      <a:spcPts val="0"/>
                    </a:spcAft>
                  </a:pPr>
                  <a:r>
                    <a:rPr lang="en-US" sz="700" b="1" kern="1200" dirty="0">
                      <a:solidFill>
                        <a:srgbClr val="FF33CC"/>
                      </a:solidFill>
                      <a:effectLst/>
                      <a:latin typeface="Verdana"/>
                      <a:ea typeface="MS PGothic"/>
                      <a:cs typeface="MS PGothic"/>
                    </a:rPr>
                    <a:t>CO2 ton</a:t>
                  </a:r>
                  <a:endParaRPr lang="en-US" sz="700" dirty="0">
                    <a:effectLst/>
                    <a:latin typeface="Times New Roman"/>
                    <a:ea typeface="Times New Roman"/>
                  </a:endParaRPr>
                </a:p>
              </p:txBody>
            </p:sp>
          </p:grpSp>
          <p:sp>
            <p:nvSpPr>
              <p:cNvPr id="12" name="TextBox 11"/>
              <p:cNvSpPr txBox="1"/>
              <p:nvPr/>
            </p:nvSpPr>
            <p:spPr>
              <a:xfrm>
                <a:off x="5385340" y="2667226"/>
                <a:ext cx="3337646" cy="270180"/>
              </a:xfrm>
              <a:prstGeom prst="rect">
                <a:avLst/>
              </a:prstGeom>
              <a:noFill/>
            </p:spPr>
            <p:txBody>
              <a:bodyPr wrap="square" rtlCol="0">
                <a:spAutoFit/>
              </a:bodyPr>
              <a:lstStyle/>
              <a:p>
                <a:pPr algn="ctr"/>
                <a:r>
                  <a:rPr lang="en-US" sz="1100" b="1" dirty="0" smtClean="0"/>
                  <a:t>Carbon price required to ‘levelize’ $/MWH </a:t>
                </a:r>
              </a:p>
              <a:p>
                <a:pPr algn="ctr"/>
                <a:r>
                  <a:rPr lang="en-US" sz="1100" b="1" dirty="0" smtClean="0"/>
                  <a:t>cost among generators</a:t>
                </a:r>
              </a:p>
            </p:txBody>
          </p:sp>
          <p:sp>
            <p:nvSpPr>
              <p:cNvPr id="13" name="TextBox 12"/>
              <p:cNvSpPr txBox="1"/>
              <p:nvPr/>
            </p:nvSpPr>
            <p:spPr>
              <a:xfrm>
                <a:off x="5075551" y="4929234"/>
                <a:ext cx="1204871" cy="125441"/>
              </a:xfrm>
              <a:prstGeom prst="rect">
                <a:avLst/>
              </a:prstGeom>
              <a:noFill/>
            </p:spPr>
            <p:txBody>
              <a:bodyPr wrap="square" rtlCol="0">
                <a:spAutoFit/>
              </a:bodyPr>
              <a:lstStyle/>
              <a:p>
                <a:r>
                  <a:rPr lang="en-US" sz="700" i="1" dirty="0" smtClean="0">
                    <a:latin typeface="+mn-lt"/>
                    <a:cs typeface="Arial" panose="020B0604020202020204" pitchFamily="34" charset="0"/>
                  </a:rPr>
                  <a:t>Source:  NRG Analysis</a:t>
                </a:r>
                <a:endParaRPr lang="en-US" sz="700" i="1" dirty="0">
                  <a:latin typeface="+mn-lt"/>
                  <a:cs typeface="Arial" panose="020B0604020202020204" pitchFamily="34" charset="0"/>
                </a:endParaRPr>
              </a:p>
            </p:txBody>
          </p:sp>
        </p:grpSp>
      </p:grpSp>
      <p:cxnSp>
        <p:nvCxnSpPr>
          <p:cNvPr id="22" name="Straight Connector 21"/>
          <p:cNvCxnSpPr/>
          <p:nvPr/>
        </p:nvCxnSpPr>
        <p:spPr>
          <a:xfrm>
            <a:off x="4263870" y="1318594"/>
            <a:ext cx="0" cy="4864493"/>
          </a:xfrm>
          <a:prstGeom prst="line">
            <a:avLst/>
          </a:prstGeom>
        </p:spPr>
        <p:style>
          <a:lnRef idx="1">
            <a:schemeClr val="accent1"/>
          </a:lnRef>
          <a:fillRef idx="0">
            <a:schemeClr val="accent1"/>
          </a:fillRef>
          <a:effectRef idx="0">
            <a:schemeClr val="accent1"/>
          </a:effectRef>
          <a:fontRef idx="minor">
            <a:schemeClr val="tx1"/>
          </a:fontRef>
        </p:style>
      </p:cxnSp>
      <p:sp>
        <p:nvSpPr>
          <p:cNvPr id="23" name="Footer Placeholder 3"/>
          <p:cNvSpPr txBox="1">
            <a:spLocks/>
          </p:cNvSpPr>
          <p:nvPr/>
        </p:nvSpPr>
        <p:spPr>
          <a:xfrm>
            <a:off x="1696325" y="6504530"/>
            <a:ext cx="5944028" cy="126702"/>
          </a:xfrm>
          <a:prstGeom prst="rect">
            <a:avLst/>
          </a:prstGeom>
        </p:spPr>
        <p:txBody>
          <a:bodyPr anchor="ctr" anchorCtr="0"/>
          <a:lstStyle>
            <a:defPPr>
              <a:defRPr lang="en-US"/>
            </a:defPPr>
            <a:lvl1pPr marL="0" algn="l" defTabSz="914400" rtl="0" eaLnBrk="1" latinLnBrk="0" hangingPunct="1">
              <a:defRPr sz="700" kern="1200">
                <a:solidFill>
                  <a:schemeClr val="bg1">
                    <a:lumMod val="5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ea typeface="Calibri"/>
                <a:cs typeface="Times New Roman"/>
              </a:rPr>
              <a:t>© 2017 NRG Energy, Inc.  All rights reserved.   </a:t>
            </a:r>
            <a:endParaRPr lang="en-US" dirty="0" smtClean="0"/>
          </a:p>
        </p:txBody>
      </p:sp>
    </p:spTree>
    <p:extLst>
      <p:ext uri="{BB962C8B-B14F-4D97-AF65-F5344CB8AC3E}">
        <p14:creationId xmlns:p14="http://schemas.microsoft.com/office/powerpoint/2010/main" val="244316132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dc548e29b3f7ff39c8dd1fc473bbd8934b14243"/>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1_NRG Powerpoint Template 2013 External Use">
  <a:themeElements>
    <a:clrScheme name="PrimaryPalette">
      <a:dk1>
        <a:srgbClr val="00000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D2D2D2"/>
      </a:hlink>
      <a:folHlink>
        <a:srgbClr val="F1F1F1"/>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NRG Powerpoint Template 2013 External Use">
  <a:themeElements>
    <a:clrScheme name="Custom 38">
      <a:dk1>
        <a:srgbClr val="00000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FFFFFF"/>
      </a:hlink>
      <a:folHlink>
        <a:srgbClr val="D8D8D8"/>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NRG Powerpoint Template 2013 External Use">
  <a:themeElements>
    <a:clrScheme name="Custom 38">
      <a:dk1>
        <a:srgbClr val="00000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FFFFFF"/>
      </a:hlink>
      <a:folHlink>
        <a:srgbClr val="D8D8D8"/>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NRG Powerpoint Template 2013 External Use">
  <a:themeElements>
    <a:clrScheme name="Custom 38">
      <a:dk1>
        <a:srgbClr val="00000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FFFFFF"/>
      </a:hlink>
      <a:folHlink>
        <a:srgbClr val="D8D8D8"/>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NRG Powerpoint Template 2013 External Use">
  <a:themeElements>
    <a:clrScheme name="Custom 38">
      <a:dk1>
        <a:srgbClr val="00000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FFFFFF"/>
      </a:hlink>
      <a:folHlink>
        <a:srgbClr val="D8D8D8"/>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503 NRG PPT Template 8.5x11 v10">
  <a:themeElements>
    <a:clrScheme name="NRG Colors">
      <a:dk1>
        <a:srgbClr val="231F20"/>
      </a:dk1>
      <a:lt1>
        <a:srgbClr val="FFFFFF"/>
      </a:lt1>
      <a:dk2>
        <a:srgbClr val="333092"/>
      </a:dk2>
      <a:lt2>
        <a:srgbClr val="EC008C"/>
      </a:lt2>
      <a:accent1>
        <a:srgbClr val="00AEEF"/>
      </a:accent1>
      <a:accent2>
        <a:srgbClr val="439539"/>
      </a:accent2>
      <a:accent3>
        <a:srgbClr val="FFD200"/>
      </a:accent3>
      <a:accent4>
        <a:srgbClr val="FBB034"/>
      </a:accent4>
      <a:accent5>
        <a:srgbClr val="EF3E42"/>
      </a:accent5>
      <a:accent6>
        <a:srgbClr val="AEE0E8"/>
      </a:accent6>
      <a:hlink>
        <a:srgbClr val="00AEEF"/>
      </a:hlink>
      <a:folHlink>
        <a:srgbClr val="96898C"/>
      </a:folHlink>
    </a:clrScheme>
    <a:fontScheme name="Text page w/subheads_no_patter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extraClrScheme>
      <a:clrScheme name="Text page w/subheads_no_pattern 1">
        <a:dk1>
          <a:srgbClr val="231F20"/>
        </a:dk1>
        <a:lt1>
          <a:srgbClr val="FFFFFF"/>
        </a:lt1>
        <a:dk2>
          <a:srgbClr val="4814A0"/>
        </a:dk2>
        <a:lt2>
          <a:srgbClr val="D80073"/>
        </a:lt2>
        <a:accent1>
          <a:srgbClr val="009DDB"/>
        </a:accent1>
        <a:accent2>
          <a:srgbClr val="39892F"/>
        </a:accent2>
        <a:accent3>
          <a:srgbClr val="FFFFFF"/>
        </a:accent3>
        <a:accent4>
          <a:srgbClr val="1C191A"/>
        </a:accent4>
        <a:accent5>
          <a:srgbClr val="AACCEA"/>
        </a:accent5>
        <a:accent6>
          <a:srgbClr val="337C2A"/>
        </a:accent6>
        <a:hlink>
          <a:srgbClr val="FFCB00"/>
        </a:hlink>
        <a:folHlink>
          <a:srgbClr val="FFA2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14696</TotalTime>
  <Words>1779</Words>
  <Application>Microsoft Office PowerPoint</Application>
  <PresentationFormat>On-screen Show (4:3)</PresentationFormat>
  <Paragraphs>181</Paragraphs>
  <Slides>16</Slides>
  <Notes>2</Notes>
  <HiddenSlides>0</HiddenSlides>
  <MMClips>0</MMClips>
  <ScaleCrop>false</ScaleCrop>
  <HeadingPairs>
    <vt:vector size="4" baseType="variant">
      <vt:variant>
        <vt:lpstr>Theme</vt:lpstr>
      </vt:variant>
      <vt:variant>
        <vt:i4>6</vt:i4>
      </vt:variant>
      <vt:variant>
        <vt:lpstr>Slide Titles</vt:lpstr>
      </vt:variant>
      <vt:variant>
        <vt:i4>16</vt:i4>
      </vt:variant>
    </vt:vector>
  </HeadingPairs>
  <TitlesOfParts>
    <vt:vector size="22" baseType="lpstr">
      <vt:lpstr>1_NRG Powerpoint Template 2013 External Use</vt:lpstr>
      <vt:lpstr>2_NRG Powerpoint Template 2013 External Use</vt:lpstr>
      <vt:lpstr>4_NRG Powerpoint Template 2013 External Use</vt:lpstr>
      <vt:lpstr>10_NRG Powerpoint Template 2013 External Use</vt:lpstr>
      <vt:lpstr>9_NRG Powerpoint Template 2013 External Use</vt:lpstr>
      <vt:lpstr>5503 NRG PPT Template 8.5x11 v10</vt:lpstr>
      <vt:lpstr>PowerPoint Presentation</vt:lpstr>
      <vt:lpstr>PowerPoint Presentation</vt:lpstr>
      <vt:lpstr>Framing the Core Issues</vt:lpstr>
      <vt:lpstr>The role of energy markets</vt:lpstr>
      <vt:lpstr>Case study in state policy intervention:    Millstone Nuclear Generating Station</vt:lpstr>
      <vt:lpstr>Power sector emissions are down  but transportation emissions are up</vt:lpstr>
      <vt:lpstr>Carbon pricing: An elegant part of the solution … </vt:lpstr>
      <vt:lpstr>… But pricing can help reduce carbon only to a point</vt:lpstr>
      <vt:lpstr>Carbon prices much higher than seen to date would be necessary to induce merchant renewables</vt:lpstr>
      <vt:lpstr>Massachusetts</vt:lpstr>
      <vt:lpstr>Connecticut</vt:lpstr>
      <vt:lpstr>Rhode Island</vt:lpstr>
      <vt:lpstr>Vermont</vt:lpstr>
      <vt:lpstr>New Hampshire</vt:lpstr>
      <vt:lpstr>A Looming Challenge</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Rita</dc:creator>
  <cp:lastModifiedBy>Hendrick, Dan</cp:lastModifiedBy>
  <cp:revision>779</cp:revision>
  <cp:lastPrinted>2017-04-20T13:34:05Z</cp:lastPrinted>
  <dcterms:created xsi:type="dcterms:W3CDTF">2013-06-04T18:43:55Z</dcterms:created>
  <dcterms:modified xsi:type="dcterms:W3CDTF">2017-09-25T12:49:27Z</dcterms:modified>
</cp:coreProperties>
</file>