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4.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5.xml" ContentType="application/vnd.openxmlformats-officedocument.them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6.xml" ContentType="application/vnd.openxmlformats-officedocument.them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7.xml" ContentType="application/vnd.openxmlformats-officedocument.them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135f9fda2f104c06" Type="http://schemas.microsoft.com/office/2007/relationships/ui/extensibility" Target="customUI/customUI14.xml"/><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84" r:id="rId7"/>
    <p:sldMasterId id="2147483707" r:id="rId8"/>
    <p:sldMasterId id="2147483731" r:id="rId9"/>
    <p:sldMasterId id="2147483811" r:id="rId10"/>
    <p:sldMasterId id="2147483835" r:id="rId11"/>
    <p:sldMasterId id="2147483859" r:id="rId12"/>
    <p:sldMasterId id="2147483884" r:id="rId13"/>
  </p:sldMasterIdLst>
  <p:notesMasterIdLst>
    <p:notesMasterId r:id="rId33"/>
  </p:notesMasterIdLst>
  <p:handoutMasterIdLst>
    <p:handoutMasterId r:id="rId34"/>
  </p:handoutMasterIdLst>
  <p:sldIdLst>
    <p:sldId id="256" r:id="rId14"/>
    <p:sldId id="257" r:id="rId15"/>
    <p:sldId id="258" r:id="rId16"/>
    <p:sldId id="259" r:id="rId17"/>
    <p:sldId id="260" r:id="rId18"/>
    <p:sldId id="261" r:id="rId19"/>
    <p:sldId id="262" r:id="rId20"/>
    <p:sldId id="263" r:id="rId21"/>
    <p:sldId id="265" r:id="rId22"/>
    <p:sldId id="264" r:id="rId23"/>
    <p:sldId id="266" r:id="rId24"/>
    <p:sldId id="267" r:id="rId25"/>
    <p:sldId id="268" r:id="rId26"/>
    <p:sldId id="269" r:id="rId27"/>
    <p:sldId id="270" r:id="rId28"/>
    <p:sldId id="277" r:id="rId29"/>
    <p:sldId id="278" r:id="rId30"/>
    <p:sldId id="272" r:id="rId31"/>
    <p:sldId id="275" r:id="rId32"/>
  </p:sldIdLst>
  <p:sldSz cx="9601200" cy="6858000"/>
  <p:notesSz cx="7023100" cy="93091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42">
          <p15:clr>
            <a:srgbClr val="A4A3A4"/>
          </p15:clr>
        </p15:guide>
        <p15:guide id="2" orient="horz" pos="882">
          <p15:clr>
            <a:srgbClr val="A4A3A4"/>
          </p15:clr>
        </p15:guide>
        <p15:guide id="3" orient="horz" pos="3853">
          <p15:clr>
            <a:srgbClr val="A4A3A4"/>
          </p15:clr>
        </p15:guide>
        <p15:guide id="4" pos="288">
          <p15:clr>
            <a:srgbClr val="A4A3A4"/>
          </p15:clr>
        </p15:guide>
        <p15:guide id="5" pos="5767">
          <p15:clr>
            <a:srgbClr val="A4A3A4"/>
          </p15:clr>
        </p15:guide>
      </p15:sldGuideLst>
    </p:ext>
    <p:ext uri="{2D200454-40CA-4A62-9FC3-DE9A4176ACB9}">
      <p15:notesGuideLst xmlns="" xmlns:p15="http://schemas.microsoft.com/office/powerpoint/2012/main">
        <p15:guide id="1" orient="horz" pos="5431">
          <p15:clr>
            <a:srgbClr val="A4A3A4"/>
          </p15:clr>
        </p15:guide>
        <p15:guide id="2" orient="horz" pos="2789">
          <p15:clr>
            <a:srgbClr val="A4A3A4"/>
          </p15:clr>
        </p15:guide>
        <p15:guide id="3" pos="442">
          <p15:clr>
            <a:srgbClr val="A4A3A4"/>
          </p15:clr>
        </p15:guide>
        <p15:guide id="4" pos="398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FF93"/>
    <a:srgbClr val="EAFFC1"/>
    <a:srgbClr val="CCFF66"/>
    <a:srgbClr val="FFFFCC"/>
    <a:srgbClr val="FFE197"/>
    <a:srgbClr val="9FCAE5"/>
    <a:srgbClr val="8CADD6"/>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839DD9DD-9E6C-4910-8AC0-68ADFF6A6AFC}">
  <a:tblStyle styleId="{839DD9DD-9E6C-4910-8AC0-68ADFF6A6AFC}" styleName="Oliver Wyman - default">
    <a:wholeTbl>
      <a:tcTxStyle>
        <a:fontRef idx="minor">
          <a:scrgbClr r="0" g="0" b="0"/>
        </a:fontRef>
        <a:schemeClr val="tx1"/>
      </a:tcTxStyle>
      <a:tcStyle>
        <a:tcBdr>
          <a:left>
            <a:ln>
              <a:noFill/>
            </a:ln>
          </a:left>
          <a:right>
            <a:ln>
              <a:noFill/>
            </a:ln>
          </a:right>
          <a:top>
            <a:ln>
              <a:noFill/>
            </a:ln>
          </a:top>
          <a:bottom>
            <a:ln w="9525" cap="flat" cmpd="sng" algn="ctr">
              <a:solidFill>
                <a:schemeClr val="accent4"/>
              </a:solidFill>
            </a:ln>
          </a:bottom>
          <a:insideH>
            <a:ln w="9525" cap="flat" cmpd="sng" algn="ctr">
              <a:solidFill>
                <a:schemeClr val="accent4"/>
              </a:solidFill>
            </a:ln>
          </a:insideH>
          <a:insideV>
            <a:ln>
              <a:noFill/>
            </a:ln>
          </a:insideV>
        </a:tcBdr>
        <a:fill>
          <a:noFill/>
        </a:fill>
      </a:tcStyle>
    </a:wholeTbl>
    <a:band1H>
      <a:tcStyle>
        <a:tcBdr/>
        <a:fill>
          <a:noFill/>
        </a:fill>
      </a:tcStyle>
    </a:band1H>
    <a:band2H>
      <a:tcStyle>
        <a:tcBdr/>
      </a:tcStyle>
    </a:band2H>
    <a:band1V>
      <a:tcStyle>
        <a:tcBdr/>
        <a:fill>
          <a:noFill/>
        </a:fill>
      </a:tcStyle>
    </a:band1V>
    <a:lastCol>
      <a:tcTxStyle b="on"/>
      <a:tcStyle>
        <a:tcBdr/>
      </a:tcStyle>
    </a:lastCol>
    <a:firstCol>
      <a:tcTxStyle b="on"/>
      <a:tcStyle>
        <a:tcBdr/>
      </a:tcStyle>
    </a:firstCol>
    <a:lastRow>
      <a:tcTxStyle b="on"/>
      <a:tcStyle>
        <a:tcBdr/>
        <a:fill>
          <a:noFill/>
        </a:fill>
      </a:tcStyle>
    </a:lastRow>
    <a:firstRow>
      <a:tcTxStyle b="on"/>
      <a:tcStyle>
        <a:tcBdr>
          <a:bottom>
            <a:ln w="9525" cap="flat" cmpd="sng" algn="ctr">
              <a:solidFill>
                <a:schemeClr val="accent4"/>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0711" autoAdjust="0"/>
    <p:restoredTop sz="99774" autoAdjust="0"/>
  </p:normalViewPr>
  <p:slideViewPr>
    <p:cSldViewPr snapToGrid="0" showGuides="1">
      <p:cViewPr>
        <p:scale>
          <a:sx n="90" d="100"/>
          <a:sy n="90" d="100"/>
        </p:scale>
        <p:origin x="-2082" y="-684"/>
      </p:cViewPr>
      <p:guideLst>
        <p:guide orient="horz" pos="242"/>
        <p:guide orient="horz" pos="882"/>
        <p:guide orient="horz" pos="3853"/>
        <p:guide pos="288"/>
        <p:guide pos="5767"/>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83" d="100"/>
          <a:sy n="83" d="100"/>
        </p:scale>
        <p:origin x="-3828" y="-78"/>
      </p:cViewPr>
      <p:guideLst>
        <p:guide orient="horz" pos="5438"/>
        <p:guide orient="horz" pos="2793"/>
        <p:guide pos="443"/>
        <p:guide pos="399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Master" Target="slideMasters/slideMaster7.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8.xml"/><Relationship Id="rId34" Type="http://schemas.openxmlformats.org/officeDocument/2006/relationships/handoutMaster" Target="handoutMasters/handoutMaster1.xml"/><Relationship Id="rId7" Type="http://schemas.openxmlformats.org/officeDocument/2006/relationships/slideMaster" Target="slideMasters/slideMaster1.xml"/><Relationship Id="rId12" Type="http://schemas.openxmlformats.org/officeDocument/2006/relationships/slideMaster" Target="slideMasters/slideMaster6.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5.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presProps" Target="presProps.xml"/><Relationship Id="rId10" Type="http://schemas.openxmlformats.org/officeDocument/2006/relationships/slideMaster" Target="slideMasters/slideMaster4.xml"/><Relationship Id="rId19" Type="http://schemas.openxmlformats.org/officeDocument/2006/relationships/slide" Target="slides/slide6.xml"/><Relationship Id="rId31" Type="http://schemas.openxmlformats.org/officeDocument/2006/relationships/slide" Target="slides/slide18.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8" tIns="46654" rIns="93308" bIns="46654" rtlCol="0"/>
          <a:lstStyle>
            <a:lvl1pPr algn="l">
              <a:defRPr sz="1200"/>
            </a:lvl1pPr>
          </a:lstStyle>
          <a:p>
            <a:endParaRPr lang="en-GB" dirty="0"/>
          </a:p>
        </p:txBody>
      </p:sp>
      <p:sp>
        <p:nvSpPr>
          <p:cNvPr id="3" name="Date Placeholder 2"/>
          <p:cNvSpPr>
            <a:spLocks noGrp="1"/>
          </p:cNvSpPr>
          <p:nvPr>
            <p:ph type="dt" sz="quarter" idx="1"/>
          </p:nvPr>
        </p:nvSpPr>
        <p:spPr>
          <a:xfrm>
            <a:off x="3978133" y="0"/>
            <a:ext cx="3043343" cy="465455"/>
          </a:xfrm>
          <a:prstGeom prst="rect">
            <a:avLst/>
          </a:prstGeom>
        </p:spPr>
        <p:txBody>
          <a:bodyPr vert="horz" lIns="93308" tIns="46654" rIns="93308" bIns="46654" rtlCol="0"/>
          <a:lstStyle>
            <a:lvl1pPr algn="r">
              <a:defRPr sz="1200"/>
            </a:lvl1pPr>
          </a:lstStyle>
          <a:p>
            <a:endParaRPr lang="en-GB" dirty="0"/>
          </a:p>
        </p:txBody>
      </p:sp>
      <p:sp>
        <p:nvSpPr>
          <p:cNvPr id="4" name="Footer Placeholder 3"/>
          <p:cNvSpPr>
            <a:spLocks noGrp="1"/>
          </p:cNvSpPr>
          <p:nvPr>
            <p:ph type="ftr" sz="quarter" idx="2"/>
          </p:nvPr>
        </p:nvSpPr>
        <p:spPr>
          <a:xfrm>
            <a:off x="0" y="8842031"/>
            <a:ext cx="3043343" cy="465455"/>
          </a:xfrm>
          <a:prstGeom prst="rect">
            <a:avLst/>
          </a:prstGeom>
        </p:spPr>
        <p:txBody>
          <a:bodyPr vert="horz" lIns="93308" tIns="46654" rIns="93308" bIns="46654" rtlCol="0" anchor="b"/>
          <a:lstStyle>
            <a:lvl1pPr algn="l">
              <a:defRPr sz="1200"/>
            </a:lvl1pPr>
          </a:lstStyle>
          <a:p>
            <a:endParaRPr lang="en-GB" dirty="0">
              <a:solidFill>
                <a:schemeClr val="accent3"/>
              </a:solidFill>
            </a:endParaRPr>
          </a:p>
        </p:txBody>
      </p:sp>
      <p:sp>
        <p:nvSpPr>
          <p:cNvPr id="5" name="Slide Number Placeholder 4"/>
          <p:cNvSpPr>
            <a:spLocks noGrp="1"/>
          </p:cNvSpPr>
          <p:nvPr>
            <p:ph type="sldNum" sz="quarter" idx="3"/>
          </p:nvPr>
        </p:nvSpPr>
        <p:spPr>
          <a:xfrm>
            <a:off x="3978133" y="8842031"/>
            <a:ext cx="3043343" cy="465455"/>
          </a:xfrm>
          <a:prstGeom prst="rect">
            <a:avLst/>
          </a:prstGeom>
        </p:spPr>
        <p:txBody>
          <a:bodyPr vert="horz" lIns="93308" tIns="46654" rIns="93308" bIns="46654" rtlCol="0" anchor="b"/>
          <a:lstStyle>
            <a:lvl1pPr algn="r">
              <a:defRPr sz="1200"/>
            </a:lvl1pPr>
          </a:lstStyle>
          <a:p>
            <a:fld id="{BA3551F4-B388-414C-93DE-355D7B348288}" type="slidenum">
              <a:rPr lang="en-GB" smtClean="0">
                <a:solidFill>
                  <a:schemeClr val="accent3"/>
                </a:solidFill>
              </a:rPr>
              <a:t>‹#›</a:t>
            </a:fld>
            <a:endParaRPr lang="en-GB" dirty="0">
              <a:solidFill>
                <a:schemeClr val="accent3"/>
              </a:solidFill>
            </a:endParaRPr>
          </a:p>
        </p:txBody>
      </p:sp>
    </p:spTree>
    <p:extLst>
      <p:ext uri="{BB962C8B-B14F-4D97-AF65-F5344CB8AC3E}">
        <p14:creationId xmlns:p14="http://schemas.microsoft.com/office/powerpoint/2010/main" val="16676022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8" tIns="46654" rIns="93308" bIns="46654" rtlCol="0"/>
          <a:lstStyle>
            <a:lvl1pPr algn="l">
              <a:defRPr sz="1200"/>
            </a:lvl1pPr>
          </a:lstStyle>
          <a:p>
            <a:endParaRPr lang="en-US" dirty="0"/>
          </a:p>
        </p:txBody>
      </p:sp>
      <p:sp>
        <p:nvSpPr>
          <p:cNvPr id="3" name="Date Placeholder 2"/>
          <p:cNvSpPr>
            <a:spLocks noGrp="1"/>
          </p:cNvSpPr>
          <p:nvPr>
            <p:ph type="dt" idx="1"/>
          </p:nvPr>
        </p:nvSpPr>
        <p:spPr>
          <a:xfrm>
            <a:off x="3978133" y="0"/>
            <a:ext cx="3043343" cy="465455"/>
          </a:xfrm>
          <a:prstGeom prst="rect">
            <a:avLst/>
          </a:prstGeom>
        </p:spPr>
        <p:txBody>
          <a:bodyPr vert="horz" lIns="93308" tIns="46654" rIns="93308" bIns="46654"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068388" y="698500"/>
            <a:ext cx="4886325" cy="3490913"/>
          </a:xfrm>
          <a:prstGeom prst="rect">
            <a:avLst/>
          </a:prstGeom>
          <a:noFill/>
          <a:ln w="12700">
            <a:solidFill>
              <a:prstClr val="black"/>
            </a:solidFill>
          </a:ln>
        </p:spPr>
        <p:txBody>
          <a:bodyPr vert="horz" lIns="93308" tIns="46654" rIns="93308" bIns="46654" rtlCol="0" anchor="ctr"/>
          <a:lstStyle/>
          <a:p>
            <a:endParaRPr lang="en-US" dirty="0"/>
          </a:p>
        </p:txBody>
      </p:sp>
      <p:sp>
        <p:nvSpPr>
          <p:cNvPr id="5" name="Notes Placeholder 4"/>
          <p:cNvSpPr>
            <a:spLocks noGrp="1"/>
          </p:cNvSpPr>
          <p:nvPr>
            <p:ph type="body" sz="quarter" idx="3"/>
          </p:nvPr>
        </p:nvSpPr>
        <p:spPr>
          <a:xfrm>
            <a:off x="702310" y="4421824"/>
            <a:ext cx="5618480" cy="4189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marL="228600" indent="-228600">
              <a:spcBef>
                <a:spcPct val="60000"/>
              </a:spcBef>
              <a:spcAft>
                <a:spcPts val="600"/>
              </a:spcAft>
              <a:buFontTx/>
              <a:buChar char="•"/>
            </a:pPr>
            <a:r>
              <a:rPr lang="en-US" dirty="0" smtClean="0"/>
              <a:t>Click to edit Master text styles</a:t>
            </a:r>
          </a:p>
          <a:p>
            <a:pPr lvl="1" indent="-233268">
              <a:spcAft>
                <a:spcPts val="612"/>
              </a:spcAft>
              <a:buFont typeface="Arial" charset="0"/>
              <a:buChar char="–"/>
            </a:pPr>
            <a:r>
              <a:rPr lang="en-US" dirty="0" smtClean="0"/>
              <a:t>2nd level</a:t>
            </a:r>
          </a:p>
          <a:p>
            <a:pPr marL="699806" lvl="2" indent="-233268">
              <a:spcAft>
                <a:spcPts val="612"/>
              </a:spcAft>
              <a:buFont typeface="Arial" charset="0"/>
              <a:buChar char="-"/>
            </a:pPr>
            <a:r>
              <a:rPr lang="en-US" dirty="0" smtClean="0"/>
              <a:t>3rd level</a:t>
            </a:r>
          </a:p>
          <a:p>
            <a:pPr marL="933077" lvl="3" indent="-233268">
              <a:spcAft>
                <a:spcPts val="612"/>
              </a:spcAft>
              <a:buFont typeface="Arial" charset="0"/>
              <a:buChar char="-"/>
            </a:pPr>
            <a:r>
              <a:rPr lang="en-US" dirty="0" smtClean="0"/>
              <a:t>4th level</a:t>
            </a:r>
          </a:p>
          <a:p>
            <a:pPr marL="1166345" lvl="4" indent="-233268">
              <a:spcAft>
                <a:spcPts val="612"/>
              </a:spcAft>
              <a:buFont typeface="Arial" panose="020B0604020202020204" pitchFamily="34" charset="0"/>
              <a:buChar char="-"/>
            </a:pPr>
            <a:r>
              <a:rPr lang="en-US" dirty="0" smtClean="0"/>
              <a:t>5th level</a:t>
            </a:r>
          </a:p>
          <a:p>
            <a:pPr marL="1399612" lvl="5" indent="-233268" fontAlgn="base">
              <a:spcAft>
                <a:spcPts val="612"/>
              </a:spcAft>
              <a:buFont typeface="Arial" charset="0"/>
              <a:buChar char="-"/>
            </a:pPr>
            <a:r>
              <a:rPr lang="en-US" dirty="0" smtClean="0"/>
              <a:t>6th level</a:t>
            </a:r>
          </a:p>
          <a:p>
            <a:pPr marL="1632883" lvl="6" indent="-233268" fontAlgn="base">
              <a:spcAft>
                <a:spcPts val="612"/>
              </a:spcAft>
              <a:buFont typeface="Arial" charset="0"/>
              <a:buChar char="-"/>
            </a:pPr>
            <a:r>
              <a:rPr lang="en-US" dirty="0" smtClean="0"/>
              <a:t>7th level</a:t>
            </a:r>
          </a:p>
          <a:p>
            <a:pPr marL="1866151" lvl="7" indent="-233268" fontAlgn="base">
              <a:spcAft>
                <a:spcPts val="612"/>
              </a:spcAft>
              <a:buFont typeface="Arial" charset="0"/>
              <a:buChar char="-"/>
            </a:pPr>
            <a:r>
              <a:rPr lang="en-US" dirty="0" smtClean="0"/>
              <a:t>8th level</a:t>
            </a:r>
          </a:p>
          <a:p>
            <a:pPr marL="2099421" lvl="8" indent="-233268" fontAlgn="base">
              <a:spcAft>
                <a:spcPts val="612"/>
              </a:spcAft>
              <a:buFont typeface="Arial" charset="0"/>
              <a:buChar char="-"/>
            </a:pPr>
            <a:r>
              <a:rPr lang="en-US" dirty="0" smtClean="0"/>
              <a:t>9th level</a:t>
            </a:r>
            <a:endParaRPr lang="en-US" dirty="0"/>
          </a:p>
        </p:txBody>
      </p:sp>
      <p:sp>
        <p:nvSpPr>
          <p:cNvPr id="6" name="Footer Placeholder 5"/>
          <p:cNvSpPr>
            <a:spLocks noGrp="1"/>
          </p:cNvSpPr>
          <p:nvPr>
            <p:ph type="ftr" sz="quarter" idx="4"/>
          </p:nvPr>
        </p:nvSpPr>
        <p:spPr>
          <a:xfrm>
            <a:off x="0" y="8842031"/>
            <a:ext cx="3043343" cy="465455"/>
          </a:xfrm>
          <a:prstGeom prst="rect">
            <a:avLst/>
          </a:prstGeom>
        </p:spPr>
        <p:txBody>
          <a:bodyPr vert="horz" lIns="93308" tIns="46654" rIns="93308" bIns="46654" rtlCol="0" anchor="b"/>
          <a:lstStyle>
            <a:lvl1pPr algn="l">
              <a:defRPr sz="1200">
                <a:solidFill>
                  <a:schemeClr val="accent3"/>
                </a:solidFill>
              </a:defRPr>
            </a:lvl1pPr>
          </a:lstStyle>
          <a:p>
            <a:endParaRPr lang="en-US" dirty="0"/>
          </a:p>
        </p:txBody>
      </p:sp>
      <p:sp>
        <p:nvSpPr>
          <p:cNvPr id="7" name="Slide Number Placeholder 6"/>
          <p:cNvSpPr>
            <a:spLocks noGrp="1"/>
          </p:cNvSpPr>
          <p:nvPr>
            <p:ph type="sldNum" sz="quarter" idx="5"/>
          </p:nvPr>
        </p:nvSpPr>
        <p:spPr>
          <a:xfrm>
            <a:off x="3978133" y="8842031"/>
            <a:ext cx="3043343" cy="465455"/>
          </a:xfrm>
          <a:prstGeom prst="rect">
            <a:avLst/>
          </a:prstGeom>
        </p:spPr>
        <p:txBody>
          <a:bodyPr vert="horz" lIns="93308" tIns="46654" rIns="93308" bIns="46654" rtlCol="0" anchor="b"/>
          <a:lstStyle>
            <a:lvl1pPr algn="r">
              <a:defRPr sz="1200">
                <a:solidFill>
                  <a:schemeClr val="accent3"/>
                </a:solidFill>
              </a:defRPr>
            </a:lvl1pPr>
          </a:lstStyle>
          <a:p>
            <a:fld id="{7DD12170-B4D9-4504-9406-AC0F9EF8E6EC}" type="slidenum">
              <a:rPr lang="en-US" smtClean="0"/>
              <a:pPr/>
              <a:t>‹#›</a:t>
            </a:fld>
            <a:endParaRPr lang="en-US" dirty="0"/>
          </a:p>
        </p:txBody>
      </p:sp>
    </p:spTree>
    <p:extLst>
      <p:ext uri="{BB962C8B-B14F-4D97-AF65-F5344CB8AC3E}">
        <p14:creationId xmlns:p14="http://schemas.microsoft.com/office/powerpoint/2010/main" val="3960047472"/>
      </p:ext>
    </p:extLst>
  </p:cSld>
  <p:clrMap bg1="lt1" tx1="dk1" bg2="lt2" tx2="dk2" accent1="accent1" accent2="accent2" accent3="accent3" accent4="accent4" accent5="accent5" accent6="accent6" hlink="hlink" folHlink="folHlink"/>
  <p:notesStyle>
    <a:lvl1pPr marL="228943" indent="-228943" algn="l" defTabSz="914400" rtl="0" eaLnBrk="1" latinLnBrk="0" hangingPunct="1">
      <a:spcBef>
        <a:spcPct val="60000"/>
      </a:spcBef>
      <a:spcAft>
        <a:spcPts val="601"/>
      </a:spcAft>
      <a:buFontTx/>
      <a:buChar char="•"/>
      <a:defRPr lang="en-US" sz="1200" kern="1200" dirty="0" smtClean="0">
        <a:solidFill>
          <a:schemeClr val="tx1"/>
        </a:solidFill>
        <a:latin typeface="+mn-lt"/>
        <a:ea typeface="+mn-ea"/>
        <a:cs typeface="+mn-cs"/>
      </a:defRPr>
    </a:lvl1pPr>
    <a:lvl2pPr marL="457200" algn="l" defTabSz="914400" rtl="0" eaLnBrk="1" latinLnBrk="0" hangingPunct="1">
      <a:defRPr lang="en-US" sz="1200" kern="1200" dirty="0" smtClean="0">
        <a:solidFill>
          <a:schemeClr val="tx1"/>
        </a:solidFill>
        <a:latin typeface="+mn-lt"/>
        <a:ea typeface="+mn-ea"/>
        <a:cs typeface="+mn-cs"/>
      </a:defRPr>
    </a:lvl2pPr>
    <a:lvl3pPr marL="914400" algn="l" defTabSz="914400" rtl="0" eaLnBrk="1" latinLnBrk="0" hangingPunct="1">
      <a:defRPr lang="en-US" sz="1200" kern="1200" dirty="0" smtClean="0">
        <a:solidFill>
          <a:schemeClr val="tx1"/>
        </a:solidFill>
        <a:latin typeface="+mn-lt"/>
        <a:ea typeface="+mn-ea"/>
        <a:cs typeface="+mn-cs"/>
      </a:defRPr>
    </a:lvl3pPr>
    <a:lvl4pPr marL="1371600" algn="l" defTabSz="914400" rtl="0" eaLnBrk="1" latinLnBrk="0" hangingPunct="1">
      <a:defRPr lang="en-US" sz="1200" kern="1200" dirty="0" smtClean="0">
        <a:solidFill>
          <a:schemeClr val="tx1"/>
        </a:solidFill>
        <a:latin typeface="+mn-lt"/>
        <a:ea typeface="+mn-ea"/>
        <a:cs typeface="+mn-cs"/>
      </a:defRPr>
    </a:lvl4pPr>
    <a:lvl5pPr marL="1828800" algn="l" defTabSz="914400" rtl="0" eaLnBrk="1" latinLnBrk="0" hangingPunct="1">
      <a:defRPr lang="en-US" sz="1200" kern="1200" dirty="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sldNum" sz="quarter" idx="5"/>
          </p:nvPr>
        </p:nvSpPr>
        <p:spPr>
          <a:noFill/>
        </p:spPr>
        <p:txBody>
          <a:bodyPr/>
          <a:lstStyle>
            <a:lvl1pPr>
              <a:defRPr sz="2400">
                <a:solidFill>
                  <a:schemeClr val="tx1"/>
                </a:solidFill>
                <a:latin typeface="Arial" pitchFamily="34" charset="0"/>
              </a:defRPr>
            </a:lvl1pPr>
            <a:lvl2pPr marL="758255" indent="-291636">
              <a:defRPr sz="2400">
                <a:solidFill>
                  <a:schemeClr val="tx1"/>
                </a:solidFill>
                <a:latin typeface="Arial" pitchFamily="34" charset="0"/>
              </a:defRPr>
            </a:lvl2pPr>
            <a:lvl3pPr marL="1166546" indent="-233309">
              <a:defRPr sz="2400">
                <a:solidFill>
                  <a:schemeClr val="tx1"/>
                </a:solidFill>
                <a:latin typeface="Arial" pitchFamily="34" charset="0"/>
              </a:defRPr>
            </a:lvl3pPr>
            <a:lvl4pPr marL="1633164" indent="-233309">
              <a:defRPr sz="2400">
                <a:solidFill>
                  <a:schemeClr val="tx1"/>
                </a:solidFill>
                <a:latin typeface="Arial" pitchFamily="34" charset="0"/>
              </a:defRPr>
            </a:lvl4pPr>
            <a:lvl5pPr marL="2099782" indent="-233309">
              <a:defRPr sz="2400">
                <a:solidFill>
                  <a:schemeClr val="tx1"/>
                </a:solidFill>
                <a:latin typeface="Arial" pitchFamily="34" charset="0"/>
              </a:defRPr>
            </a:lvl5pPr>
            <a:lvl6pPr marL="2566401" indent="-233309" algn="ctr" eaLnBrk="0" fontAlgn="base" hangingPunct="0">
              <a:spcBef>
                <a:spcPct val="50000"/>
              </a:spcBef>
              <a:spcAft>
                <a:spcPct val="0"/>
              </a:spcAft>
              <a:defRPr sz="2400">
                <a:solidFill>
                  <a:schemeClr val="tx1"/>
                </a:solidFill>
                <a:latin typeface="Arial" pitchFamily="34" charset="0"/>
              </a:defRPr>
            </a:lvl6pPr>
            <a:lvl7pPr marL="3033019" indent="-233309" algn="ctr" eaLnBrk="0" fontAlgn="base" hangingPunct="0">
              <a:spcBef>
                <a:spcPct val="50000"/>
              </a:spcBef>
              <a:spcAft>
                <a:spcPct val="0"/>
              </a:spcAft>
              <a:defRPr sz="2400">
                <a:solidFill>
                  <a:schemeClr val="tx1"/>
                </a:solidFill>
                <a:latin typeface="Arial" pitchFamily="34" charset="0"/>
              </a:defRPr>
            </a:lvl7pPr>
            <a:lvl8pPr marL="3499637" indent="-233309" algn="ctr" eaLnBrk="0" fontAlgn="base" hangingPunct="0">
              <a:spcBef>
                <a:spcPct val="50000"/>
              </a:spcBef>
              <a:spcAft>
                <a:spcPct val="0"/>
              </a:spcAft>
              <a:defRPr sz="2400">
                <a:solidFill>
                  <a:schemeClr val="tx1"/>
                </a:solidFill>
                <a:latin typeface="Arial" pitchFamily="34" charset="0"/>
              </a:defRPr>
            </a:lvl8pPr>
            <a:lvl9pPr marL="3966256" indent="-233309" algn="ctr" eaLnBrk="0" fontAlgn="base" hangingPunct="0">
              <a:spcBef>
                <a:spcPct val="50000"/>
              </a:spcBef>
              <a:spcAft>
                <a:spcPct val="0"/>
              </a:spcAft>
              <a:defRPr sz="2400">
                <a:solidFill>
                  <a:schemeClr val="tx1"/>
                </a:solidFill>
                <a:latin typeface="Arial" pitchFamily="34" charset="0"/>
              </a:defRPr>
            </a:lvl9pPr>
          </a:lstStyle>
          <a:p>
            <a:fld id="{0093030E-07A1-4CFF-9F66-4FB082E91419}" type="slidenum">
              <a:rPr lang="en-US" altLang="en-US" sz="1000">
                <a:solidFill>
                  <a:schemeClr val="bg1"/>
                </a:solidFill>
              </a:rPr>
              <a:pPr/>
              <a:t>16</a:t>
            </a:fld>
            <a:endParaRPr lang="en-US" altLang="en-US" sz="1000">
              <a:solidFill>
                <a:schemeClr val="bg1"/>
              </a:solidFill>
            </a:endParaRPr>
          </a:p>
        </p:txBody>
      </p:sp>
      <p:sp>
        <p:nvSpPr>
          <p:cNvPr id="30723" name="Rectangle 2"/>
          <p:cNvSpPr>
            <a:spLocks noGrp="1" noRot="1" noChangeAspect="1" noChangeArrowheads="1" noTextEdit="1"/>
          </p:cNvSpPr>
          <p:nvPr>
            <p:ph type="sldImg"/>
          </p:nvPr>
        </p:nvSpPr>
        <p:spPr>
          <a:xfrm>
            <a:off x="1076325" y="704850"/>
            <a:ext cx="4870450" cy="3479800"/>
          </a:xfrm>
          <a:ln cap="flat"/>
        </p:spPr>
      </p:sp>
      <p:sp>
        <p:nvSpPr>
          <p:cNvPr id="30724" name="Rectangle 3"/>
          <p:cNvSpPr>
            <a:spLocks noGrp="1" noChangeArrowheads="1"/>
          </p:cNvSpPr>
          <p:nvPr>
            <p:ph type="body" idx="1"/>
          </p:nvPr>
        </p:nvSpPr>
        <p:spPr>
          <a:noFill/>
        </p:spPr>
        <p:txBody>
          <a:bodyPr lIns="92352" tIns="53467" rIns="92352" bIns="53467"/>
          <a:lstStyle/>
          <a:p>
            <a:pPr eaLnBrk="1" hangingPunct="1"/>
            <a:endParaRPr lang="en-US"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9.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9.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13.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19.xml"/><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4.xml"/><Relationship Id="rId1" Type="http://schemas.openxmlformats.org/officeDocument/2006/relationships/tags" Target="../tags/tag25.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9.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8408" name="MMC_CoverShape"/>
          <p:cNvGrpSpPr>
            <a:grpSpLocks/>
          </p:cNvGrpSpPr>
          <p:nvPr>
            <p:custDataLst>
              <p:tags r:id="rId1"/>
            </p:custDataLst>
          </p:nvPr>
        </p:nvGrpSpPr>
        <p:grpSpPr bwMode="auto">
          <a:xfrm>
            <a:off x="0" y="3073400"/>
            <a:ext cx="9599612" cy="3200400"/>
            <a:chOff x="0" y="1936"/>
            <a:chExt cx="6048" cy="2016"/>
          </a:xfrm>
        </p:grpSpPr>
        <p:sp>
          <p:nvSpPr>
            <p:cNvPr id="8409" name="Freeform 217"/>
            <p:cNvSpPr>
              <a:spLocks/>
            </p:cNvSpPr>
            <p:nvPr userDrawn="1"/>
          </p:nvSpPr>
          <p:spPr bwMode="gray">
            <a:xfrm>
              <a:off x="0" y="1936"/>
              <a:ext cx="576" cy="2016"/>
            </a:xfrm>
            <a:custGeom>
              <a:avLst/>
              <a:gdLst>
                <a:gd name="T0" fmla="*/ 0 w 576"/>
                <a:gd name="T1" fmla="*/ 864 h 2016"/>
                <a:gd name="T2" fmla="*/ 576 w 576"/>
                <a:gd name="T3" fmla="*/ 0 h 2016"/>
                <a:gd name="T4" fmla="*/ 448 w 576"/>
                <a:gd name="T5" fmla="*/ 2016 h 2016"/>
                <a:gd name="T6" fmla="*/ 0 w 576"/>
                <a:gd name="T7" fmla="*/ 2016 h 2016"/>
              </a:gdLst>
              <a:ahLst/>
              <a:cxnLst>
                <a:cxn ang="0">
                  <a:pos x="T0" y="T1"/>
                </a:cxn>
                <a:cxn ang="0">
                  <a:pos x="T2" y="T3"/>
                </a:cxn>
                <a:cxn ang="0">
                  <a:pos x="T4" y="T5"/>
                </a:cxn>
                <a:cxn ang="0">
                  <a:pos x="T6" y="T7"/>
                </a:cxn>
              </a:cxnLst>
              <a:rect l="0" t="0" r="r" b="b"/>
              <a:pathLst>
                <a:path w="576" h="2016">
                  <a:moveTo>
                    <a:pt x="0" y="864"/>
                  </a:moveTo>
                  <a:lnTo>
                    <a:pt x="576" y="0"/>
                  </a:lnTo>
                  <a:lnTo>
                    <a:pt x="448" y="2016"/>
                  </a:lnTo>
                  <a:lnTo>
                    <a:pt x="0" y="2016"/>
                  </a:lnTo>
                </a:path>
              </a:pathLst>
            </a:custGeom>
            <a:solidFill>
              <a:srgbClr val="016D9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ndParaRPr>
            </a:p>
          </p:txBody>
        </p:sp>
        <p:sp>
          <p:nvSpPr>
            <p:cNvPr id="8410" name="Freeform 218"/>
            <p:cNvSpPr>
              <a:spLocks/>
            </p:cNvSpPr>
            <p:nvPr userDrawn="1"/>
          </p:nvSpPr>
          <p:spPr bwMode="gray">
            <a:xfrm>
              <a:off x="288" y="1936"/>
              <a:ext cx="5344" cy="2016"/>
            </a:xfrm>
            <a:custGeom>
              <a:avLst/>
              <a:gdLst>
                <a:gd name="T0" fmla="*/ 0 w 5344"/>
                <a:gd name="T1" fmla="*/ 2016 h 2016"/>
                <a:gd name="T2" fmla="*/ 288 w 5344"/>
                <a:gd name="T3" fmla="*/ 0 h 2016"/>
                <a:gd name="T4" fmla="*/ 5344 w 5344"/>
                <a:gd name="T5" fmla="*/ 2016 h 2016"/>
              </a:gdLst>
              <a:ahLst/>
              <a:cxnLst>
                <a:cxn ang="0">
                  <a:pos x="T0" y="T1"/>
                </a:cxn>
                <a:cxn ang="0">
                  <a:pos x="T2" y="T3"/>
                </a:cxn>
                <a:cxn ang="0">
                  <a:pos x="T4" y="T5"/>
                </a:cxn>
              </a:cxnLst>
              <a:rect l="0" t="0" r="r" b="b"/>
              <a:pathLst>
                <a:path w="5344" h="2016">
                  <a:moveTo>
                    <a:pt x="0" y="2016"/>
                  </a:moveTo>
                  <a:lnTo>
                    <a:pt x="288" y="0"/>
                  </a:lnTo>
                  <a:lnTo>
                    <a:pt x="5344" y="2016"/>
                  </a:lnTo>
                </a:path>
              </a:pathLst>
            </a:custGeom>
            <a:solidFill>
              <a:srgbClr val="00A8C8"/>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ndParaRPr>
            </a:p>
          </p:txBody>
        </p:sp>
        <p:sp>
          <p:nvSpPr>
            <p:cNvPr id="8411" name="Freeform 219"/>
            <p:cNvSpPr>
              <a:spLocks/>
            </p:cNvSpPr>
            <p:nvPr userDrawn="1"/>
          </p:nvSpPr>
          <p:spPr bwMode="gray">
            <a:xfrm>
              <a:off x="576" y="1936"/>
              <a:ext cx="5472" cy="2016"/>
            </a:xfrm>
            <a:custGeom>
              <a:avLst/>
              <a:gdLst>
                <a:gd name="T0" fmla="*/ 4896 w 5472"/>
                <a:gd name="T1" fmla="*/ 2016 h 2016"/>
                <a:gd name="T2" fmla="*/ 0 w 5472"/>
                <a:gd name="T3" fmla="*/ 0 h 2016"/>
                <a:gd name="T4" fmla="*/ 5472 w 5472"/>
                <a:gd name="T5" fmla="*/ 128 h 2016"/>
                <a:gd name="T6" fmla="*/ 5472 w 5472"/>
                <a:gd name="T7" fmla="*/ 2016 h 2016"/>
              </a:gdLst>
              <a:ahLst/>
              <a:cxnLst>
                <a:cxn ang="0">
                  <a:pos x="T0" y="T1"/>
                </a:cxn>
                <a:cxn ang="0">
                  <a:pos x="T2" y="T3"/>
                </a:cxn>
                <a:cxn ang="0">
                  <a:pos x="T4" y="T5"/>
                </a:cxn>
                <a:cxn ang="0">
                  <a:pos x="T6" y="T7"/>
                </a:cxn>
              </a:cxnLst>
              <a:rect l="0" t="0" r="r" b="b"/>
              <a:pathLst>
                <a:path w="5472" h="2016">
                  <a:moveTo>
                    <a:pt x="4896" y="2016"/>
                  </a:moveTo>
                  <a:lnTo>
                    <a:pt x="0" y="0"/>
                  </a:lnTo>
                  <a:lnTo>
                    <a:pt x="5472" y="128"/>
                  </a:lnTo>
                  <a:lnTo>
                    <a:pt x="5472" y="2016"/>
                  </a:lnTo>
                </a:path>
              </a:pathLst>
            </a:custGeom>
            <a:solidFill>
              <a:srgbClr val="002C77"/>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ndParaRPr>
            </a:p>
          </p:txBody>
        </p:sp>
        <p:sp>
          <p:nvSpPr>
            <p:cNvPr id="8412" name="Freeform 220"/>
            <p:cNvSpPr>
              <a:spLocks/>
            </p:cNvSpPr>
            <p:nvPr userDrawn="1"/>
          </p:nvSpPr>
          <p:spPr bwMode="gray">
            <a:xfrm>
              <a:off x="576" y="1936"/>
              <a:ext cx="5472" cy="288"/>
            </a:xfrm>
            <a:custGeom>
              <a:avLst/>
              <a:gdLst>
                <a:gd name="T0" fmla="*/ 5472 w 5472"/>
                <a:gd name="T1" fmla="*/ 288 h 288"/>
                <a:gd name="T2" fmla="*/ 0 w 5472"/>
                <a:gd name="T3" fmla="*/ 0 h 288"/>
                <a:gd name="T4" fmla="*/ 5472 w 5472"/>
                <a:gd name="T5" fmla="*/ 0 h 288"/>
              </a:gdLst>
              <a:ahLst/>
              <a:cxnLst>
                <a:cxn ang="0">
                  <a:pos x="T0" y="T1"/>
                </a:cxn>
                <a:cxn ang="0">
                  <a:pos x="T2" y="T3"/>
                </a:cxn>
                <a:cxn ang="0">
                  <a:pos x="T4" y="T5"/>
                </a:cxn>
              </a:cxnLst>
              <a:rect l="0" t="0" r="r" b="b"/>
              <a:pathLst>
                <a:path w="5472" h="288">
                  <a:moveTo>
                    <a:pt x="5472" y="288"/>
                  </a:moveTo>
                  <a:lnTo>
                    <a:pt x="0" y="0"/>
                  </a:lnTo>
                  <a:lnTo>
                    <a:pt x="5472" y="0"/>
                  </a:lnTo>
                </a:path>
              </a:pathLst>
            </a:custGeom>
            <a:solidFill>
              <a:srgbClr val="A6E2E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ndParaRPr>
            </a:p>
          </p:txBody>
        </p:sp>
      </p:grpSp>
      <p:sp>
        <p:nvSpPr>
          <p:cNvPr id="8417" name="Copyright"/>
          <p:cNvSpPr txBox="1">
            <a:spLocks noChangeArrowheads="1"/>
          </p:cNvSpPr>
          <p:nvPr/>
        </p:nvSpPr>
        <p:spPr bwMode="gray">
          <a:xfrm>
            <a:off x="903141" y="6594126"/>
            <a:ext cx="1203856"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a:t>
            </a:r>
            <a:r>
              <a:rPr lang="en-GB" sz="700" baseline="0" dirty="0" smtClean="0">
                <a:solidFill>
                  <a:srgbClr val="606060"/>
                </a:solidFill>
                <a:cs typeface="Arial" charset="0"/>
              </a:rPr>
              <a:t> Consulting</a:t>
            </a:r>
            <a:endParaRPr lang="en-GB" sz="700" dirty="0">
              <a:solidFill>
                <a:srgbClr val="606060"/>
              </a:solidFill>
              <a:cs typeface="Arial" charset="0"/>
            </a:endParaRPr>
          </a:p>
        </p:txBody>
      </p:sp>
      <p:sp>
        <p:nvSpPr>
          <p:cNvPr id="3" name="Text Placeholder 2"/>
          <p:cNvSpPr>
            <a:spLocks noGrp="1"/>
          </p:cNvSpPr>
          <p:nvPr>
            <p:ph type="body" sz="quarter" idx="10" hasCustomPrompt="1"/>
          </p:nvPr>
        </p:nvSpPr>
        <p:spPr>
          <a:xfrm>
            <a:off x="903143"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254" y="2395220"/>
            <a:ext cx="4853137"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547"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39"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145"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sp>
        <p:nvSpPr>
          <p:cNvPr id="15" name="Subnomenclature"/>
          <p:cNvSpPr txBox="1"/>
          <p:nvPr userDrawn="1"/>
        </p:nvSpPr>
        <p:spPr>
          <a:xfrm>
            <a:off x="903145"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pic>
        <p:nvPicPr>
          <p:cNvPr id="8" name="OWEndorsemen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66368" y="6459538"/>
            <a:ext cx="1619618" cy="228600"/>
          </a:xfrm>
          <a:prstGeom prst="rect">
            <a:avLst/>
          </a:prstGeom>
        </p:spPr>
      </p:pic>
      <p:pic>
        <p:nvPicPr>
          <p:cNvPr id="17" name="Picture 51" descr="NERA_horizontal_294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52002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4"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6" name="Content Placeholder 2"/>
          <p:cNvSpPr>
            <a:spLocks noGrp="1"/>
          </p:cNvSpPr>
          <p:nvPr>
            <p:ph idx="25"/>
          </p:nvPr>
        </p:nvSpPr>
        <p:spPr>
          <a:xfrm>
            <a:off x="452366"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6" y="1407584"/>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584"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172"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6" y="3894810"/>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7"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6"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7"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9"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1892765617"/>
      </p:ext>
    </p:extLst>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Text Placeholder 19"/>
          <p:cNvSpPr>
            <a:spLocks noGrp="1"/>
          </p:cNvSpPr>
          <p:nvPr>
            <p:ph type="body" sz="quarter" idx="15" hasCustomPrompt="1"/>
          </p:nvPr>
        </p:nvSpPr>
        <p:spPr>
          <a:xfrm>
            <a:off x="453950"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699"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480"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9112"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565544349"/>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1"/>
          </p:nvPr>
        </p:nvSpPr>
        <p:spPr>
          <a:xfrm>
            <a:off x="452480"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3"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480"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3"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117556916"/>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3" y="1407584"/>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699"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287"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3" y="3894810"/>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5"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3"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5"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1"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851673105"/>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3"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655" y="382593"/>
            <a:ext cx="8685363"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17"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35585617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17"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29"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417120983"/>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452363"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17"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3"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17"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9"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200018545"/>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29"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29"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3"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17"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3"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17"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944744702"/>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34"/>
          </p:nvPr>
        </p:nvSpPr>
        <p:spPr>
          <a:xfrm>
            <a:off x="452363"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19996"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29"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3"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1999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29"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6"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737786088"/>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4" name="Text Placeholder 19"/>
          <p:cNvSpPr>
            <a:spLocks noGrp="1"/>
          </p:cNvSpPr>
          <p:nvPr>
            <p:ph type="body" sz="quarter" idx="34" hasCustomPrompt="1"/>
          </p:nvPr>
        </p:nvSpPr>
        <p:spPr>
          <a:xfrm>
            <a:off x="460299"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4811"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1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5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299"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4811"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1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5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2" y="185891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2"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9"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379767305"/>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ntent Placeholder 2"/>
          <p:cNvSpPr>
            <a:spLocks noGrp="1"/>
          </p:cNvSpPr>
          <p:nvPr>
            <p:ph idx="28"/>
          </p:nvPr>
        </p:nvSpPr>
        <p:spPr>
          <a:xfrm>
            <a:off x="3539540"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3"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4158060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6"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540" y="382593"/>
            <a:ext cx="8685363"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20"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0"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2" name="Copyright"/>
          <p:cNvSpPr txBox="1">
            <a:spLocks noChangeArrowheads="1"/>
          </p:cNvSpPr>
          <p:nvPr userDrawn="1"/>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773174735"/>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28"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28"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204734702"/>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744" y="385763"/>
            <a:ext cx="685687" cy="914400"/>
          </a:xfrm>
          <a:noFill/>
          <a:ln>
            <a:noFill/>
          </a:ln>
        </p:spPr>
        <p:txBody>
          <a:bodyPr anchor="ctr" anchorCtr="0"/>
          <a:lstStyle>
            <a:lvl1pPr marL="0" indent="0" algn="ctr">
              <a:buFontTx/>
              <a:buNone/>
              <a:defRPr sz="1000" b="1">
                <a:solidFill>
                  <a:srgbClr val="808080"/>
                </a:solidFill>
              </a:defRPr>
            </a:lvl1pPr>
          </a:lstStyle>
          <a:p>
            <a:r>
              <a:rPr lang="en-US" smtClean="0"/>
              <a:t>Click icon to add picture</a:t>
            </a:r>
            <a:endParaRPr lang="en-GB" dirty="0"/>
          </a:p>
        </p:txBody>
      </p:sp>
      <p:sp>
        <p:nvSpPr>
          <p:cNvPr id="9" name="Text Placeholder 8"/>
          <p:cNvSpPr>
            <a:spLocks noGrp="1"/>
          </p:cNvSpPr>
          <p:nvPr>
            <p:ph type="body" sz="quarter" idx="12"/>
          </p:nvPr>
        </p:nvSpPr>
        <p:spPr>
          <a:xfrm>
            <a:off x="449306" y="1406526"/>
            <a:ext cx="8685363"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Title 1"/>
          <p:cNvSpPr>
            <a:spLocks noGrp="1"/>
          </p:cNvSpPr>
          <p:nvPr>
            <p:ph type="title"/>
          </p:nvPr>
        </p:nvSpPr>
        <p:spPr>
          <a:xfrm>
            <a:off x="455538" y="382593"/>
            <a:ext cx="7899680" cy="758825"/>
          </a:xfrm>
        </p:spPr>
        <p:txBody>
          <a:bodyPr/>
          <a:lstStyle/>
          <a:p>
            <a:r>
              <a:rPr lang="en-US" smtClean="0"/>
              <a:t>Click to edit Master title style</a:t>
            </a:r>
            <a:endParaRPr lang="en-GB" dirty="0"/>
          </a:p>
        </p:txBody>
      </p:sp>
      <p:sp>
        <p:nvSpPr>
          <p:cNvPr id="11"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95176924"/>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353" y="1406528"/>
            <a:ext cx="2735887" cy="3838575"/>
          </a:xfrm>
        </p:spPr>
        <p:txBody>
          <a:bodyPr anchor="ctr" anchorCtr="0"/>
          <a:lstStyle>
            <a:lvl1pPr marL="0" indent="0" algn="ctr">
              <a:buFontTx/>
              <a:buNone/>
              <a:defRPr sz="1200" b="1">
                <a:solidFill>
                  <a:srgbClr val="808080"/>
                </a:solidFill>
              </a:defRPr>
            </a:lvl1pPr>
          </a:lstStyle>
          <a:p>
            <a:r>
              <a:rPr lang="en-US" smtClean="0"/>
              <a:t>Click icon to add picture</a:t>
            </a:r>
            <a:endParaRPr lang="en-GB" dirty="0"/>
          </a:p>
        </p:txBody>
      </p:sp>
      <p:sp>
        <p:nvSpPr>
          <p:cNvPr id="13" name="Text Placeholder 12"/>
          <p:cNvSpPr>
            <a:spLocks noGrp="1"/>
          </p:cNvSpPr>
          <p:nvPr>
            <p:ph type="body" sz="quarter" idx="12"/>
          </p:nvPr>
        </p:nvSpPr>
        <p:spPr>
          <a:xfrm>
            <a:off x="3801434"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Title 1"/>
          <p:cNvSpPr>
            <a:spLocks noGrp="1"/>
          </p:cNvSpPr>
          <p:nvPr>
            <p:ph type="title"/>
          </p:nvPr>
        </p:nvSpPr>
        <p:spPr>
          <a:xfrm>
            <a:off x="455655" y="382593"/>
            <a:ext cx="8685363" cy="758825"/>
          </a:xfrm>
        </p:spPr>
        <p:txBody>
          <a:bodyPr/>
          <a:lstStyle/>
          <a:p>
            <a:r>
              <a:rPr lang="en-US" smtClean="0"/>
              <a:t>Click to edit Master title style</a:t>
            </a:r>
            <a:endParaRPr lang="en-GB" dirty="0"/>
          </a:p>
        </p:txBody>
      </p:sp>
      <p:sp>
        <p:nvSpPr>
          <p:cNvPr id="17"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620405666"/>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5" name="Picture 51" descr="NERA_horizontal_294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9632" y="3171016"/>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643143"/>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5763327"/>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8417" name="Copyright"/>
          <p:cNvSpPr txBox="1">
            <a:spLocks noChangeArrowheads="1"/>
          </p:cNvSpPr>
          <p:nvPr/>
        </p:nvSpPr>
        <p:spPr bwMode="gray">
          <a:xfrm>
            <a:off x="903139" y="6594126"/>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3" name="Text Placeholder 2"/>
          <p:cNvSpPr>
            <a:spLocks noGrp="1"/>
          </p:cNvSpPr>
          <p:nvPr>
            <p:ph type="body" sz="quarter" idx="10" hasCustomPrompt="1"/>
          </p:nvPr>
        </p:nvSpPr>
        <p:spPr>
          <a:xfrm>
            <a:off x="903295"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406" y="2395220"/>
            <a:ext cx="4853137"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699"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39"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296"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sp>
        <p:nvSpPr>
          <p:cNvPr id="15" name="Subnomenclature"/>
          <p:cNvSpPr txBox="1"/>
          <p:nvPr userDrawn="1"/>
        </p:nvSpPr>
        <p:spPr>
          <a:xfrm>
            <a:off x="903296"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pic>
        <p:nvPicPr>
          <p:cNvPr id="8" name="OWEndorsement"/>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466365" y="6459538"/>
            <a:ext cx="1619618" cy="228600"/>
          </a:xfrm>
          <a:prstGeom prst="rect">
            <a:avLst/>
          </a:prstGeom>
        </p:spPr>
      </p:pic>
      <p:sp>
        <p:nvSpPr>
          <p:cNvPr id="10" name="FacetImage"/>
          <p:cNvSpPr/>
          <p:nvPr userDrawn="1"/>
        </p:nvSpPr>
        <p:spPr>
          <a:xfrm>
            <a:off x="158" y="3073400"/>
            <a:ext cx="9599613" cy="3197226"/>
          </a:xfrm>
          <a:custGeom>
            <a:avLst/>
            <a:gdLst/>
            <a:ahLst/>
            <a:cxnLst/>
            <a:rect l="0" t="0" r="0" b="0"/>
            <a:pathLst>
              <a:path w="9601201" h="3197226">
                <a:moveTo>
                  <a:pt x="914400" y="0"/>
                </a:moveTo>
                <a:lnTo>
                  <a:pt x="0" y="1395476"/>
                </a:lnTo>
                <a:lnTo>
                  <a:pt x="0" y="3197225"/>
                </a:lnTo>
                <a:lnTo>
                  <a:pt x="9601200" y="3197225"/>
                </a:lnTo>
                <a:lnTo>
                  <a:pt x="9601200" y="0"/>
                </a:lnTo>
                <a:close/>
              </a:path>
            </a:pathLst>
          </a:custGeom>
          <a:blipFill>
            <a:blip r:embed="rId3"/>
            <a:stretch>
              <a:fillRect/>
            </a:stretch>
          </a:blipFill>
          <a:ln w="9525"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12" name="Facet1"/>
          <p:cNvSpPr/>
          <p:nvPr userDrawn="1"/>
        </p:nvSpPr>
        <p:spPr>
          <a:xfrm>
            <a:off x="0" y="3073400"/>
            <a:ext cx="914250" cy="3197226"/>
          </a:xfrm>
          <a:custGeom>
            <a:avLst/>
            <a:gdLst/>
            <a:ahLst/>
            <a:cxnLst/>
            <a:rect l="0" t="0" r="0" b="0"/>
            <a:pathLst>
              <a:path w="914401" h="3197226">
                <a:moveTo>
                  <a:pt x="914400" y="0"/>
                </a:moveTo>
                <a:lnTo>
                  <a:pt x="457200" y="3197225"/>
                </a:lnTo>
                <a:lnTo>
                  <a:pt x="0" y="3197225"/>
                </a:lnTo>
                <a:lnTo>
                  <a:pt x="0" y="1371600"/>
                </a:lnTo>
                <a:close/>
              </a:path>
            </a:pathLst>
          </a:custGeom>
          <a:solidFill>
            <a:srgbClr val="002C77">
              <a:alpha val="7500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16" name="Facet4"/>
          <p:cNvSpPr/>
          <p:nvPr userDrawn="1"/>
        </p:nvSpPr>
        <p:spPr>
          <a:xfrm>
            <a:off x="914398" y="3073715"/>
            <a:ext cx="8685364" cy="457201"/>
          </a:xfrm>
          <a:custGeom>
            <a:avLst/>
            <a:gdLst/>
            <a:ahLst/>
            <a:cxnLst/>
            <a:rect l="0" t="0" r="0" b="0"/>
            <a:pathLst>
              <a:path w="8686801" h="457201">
                <a:moveTo>
                  <a:pt x="0" y="0"/>
                </a:moveTo>
                <a:lnTo>
                  <a:pt x="8686800" y="0"/>
                </a:lnTo>
                <a:lnTo>
                  <a:pt x="8686800" y="457200"/>
                </a:lnTo>
                <a:close/>
              </a:path>
            </a:pathLst>
          </a:custGeom>
          <a:solidFill>
            <a:srgbClr val="A6E2EF">
              <a:alpha val="75000"/>
            </a:srgbClr>
          </a:solidFill>
          <a:ln w="9525"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8555" name="Facet2"/>
          <p:cNvSpPr/>
          <p:nvPr userDrawn="1"/>
        </p:nvSpPr>
        <p:spPr>
          <a:xfrm>
            <a:off x="457282" y="3073400"/>
            <a:ext cx="7021940" cy="3197226"/>
          </a:xfrm>
          <a:custGeom>
            <a:avLst/>
            <a:gdLst/>
            <a:ahLst/>
            <a:cxnLst/>
            <a:rect l="0" t="0" r="0" b="0"/>
            <a:pathLst>
              <a:path w="7023101" h="3197226">
                <a:moveTo>
                  <a:pt x="457200" y="0"/>
                </a:moveTo>
                <a:lnTo>
                  <a:pt x="0" y="3197225"/>
                </a:lnTo>
                <a:lnTo>
                  <a:pt x="7023100" y="3197225"/>
                </a:lnTo>
                <a:close/>
              </a:path>
            </a:pathLst>
          </a:custGeom>
          <a:solidFill>
            <a:srgbClr val="016D9F">
              <a:alpha val="4200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8556" name="Facet3"/>
          <p:cNvSpPr/>
          <p:nvPr userDrawn="1"/>
        </p:nvSpPr>
        <p:spPr>
          <a:xfrm>
            <a:off x="914398" y="3073400"/>
            <a:ext cx="8685364" cy="3197226"/>
          </a:xfrm>
          <a:custGeom>
            <a:avLst/>
            <a:gdLst/>
            <a:ahLst/>
            <a:cxnLst/>
            <a:rect l="0" t="0" r="0" b="0"/>
            <a:pathLst>
              <a:path w="8686801" h="3197226">
                <a:moveTo>
                  <a:pt x="0" y="0"/>
                </a:moveTo>
                <a:lnTo>
                  <a:pt x="8686800" y="457200"/>
                </a:lnTo>
                <a:lnTo>
                  <a:pt x="8686800" y="3197225"/>
                </a:lnTo>
                <a:lnTo>
                  <a:pt x="6565900" y="3197225"/>
                </a:lnTo>
                <a:close/>
              </a:path>
            </a:pathLst>
          </a:custGeom>
          <a:solidFill>
            <a:srgbClr val="A6E2EF">
              <a:alpha val="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pic>
        <p:nvPicPr>
          <p:cNvPr id="2050" name="FacetGroup"/>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3073400"/>
            <a:ext cx="9601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1" descr="NERA_horizontal_2945"/>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291288"/>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299" y="385765"/>
            <a:ext cx="8674253"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2" y="1406529"/>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734" y="6478903"/>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Copyright"/>
          <p:cNvSpPr txBox="1">
            <a:spLocks noChangeArrowheads="1"/>
          </p:cNvSpPr>
          <p:nvPr/>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4" name="DocID"/>
          <p:cNvSpPr txBox="1"/>
          <p:nvPr/>
        </p:nvSpPr>
        <p:spPr>
          <a:xfrm>
            <a:off x="126738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7" name="Rectangle 15"/>
          <p:cNvSpPr>
            <a:spLocks noChangeArrowheads="1"/>
          </p:cNvSpPr>
          <p:nvPr userDrawn="1"/>
        </p:nvSpPr>
        <p:spPr bwMode="gray">
          <a:xfrm>
            <a:off x="8534734" y="6478903"/>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9" name="DocID"/>
          <p:cNvSpPr txBox="1"/>
          <p:nvPr userDrawn="1"/>
        </p:nvSpPr>
        <p:spPr>
          <a:xfrm>
            <a:off x="126738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3907013581"/>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0"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401374917"/>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Qualification">
    <p:spTree>
      <p:nvGrpSpPr>
        <p:cNvPr id="1" name=""/>
        <p:cNvGrpSpPr/>
        <p:nvPr/>
      </p:nvGrpSpPr>
      <p:grpSpPr>
        <a:xfrm>
          <a:off x="0" y="0"/>
          <a:ext cx="0" cy="0"/>
          <a:chOff x="0" y="0"/>
          <a:chExt cx="0" cy="0"/>
        </a:xfrm>
      </p:grpSpPr>
      <p:graphicFrame>
        <p:nvGraphicFramePr>
          <p:cNvPr id="7" name="TextConfOW-S-TEST[D]DATA"/>
          <p:cNvGraphicFramePr>
            <a:graphicFrameLocks noGrp="1"/>
          </p:cNvGraphicFramePr>
          <p:nvPr userDrawn="1">
            <p:extLst>
              <p:ext uri="{D42A27DB-BD31-4B8C-83A1-F6EECF244321}">
                <p14:modId xmlns:p14="http://schemas.microsoft.com/office/powerpoint/2010/main" val="3186548707"/>
              </p:ext>
            </p:extLst>
          </p:nvPr>
        </p:nvGraphicFramePr>
        <p:xfrm>
          <a:off x="453951" y="2508504"/>
          <a:ext cx="8685363" cy="2084832"/>
        </p:xfrm>
        <a:graphic>
          <a:graphicData uri="http://schemas.openxmlformats.org/drawingml/2006/table">
            <a:tbl>
              <a:tblPr/>
              <a:tblGrid>
                <a:gridCol w="2774300"/>
                <a:gridCol w="5911063"/>
              </a:tblGrid>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rgbClr val="002C77"/>
                          </a:solidFill>
                          <a:effectLst/>
                          <a:latin typeface="Arial" charset="0"/>
                          <a:cs typeface="Arial" charset="0"/>
                        </a:rPr>
                        <a:t>QUALIFICATIONS, ASSUMPTIONS AND LIMITING CONDITIONS</a:t>
                      </a: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This report is for </a:t>
                      </a:r>
                      <a:r>
                        <a:rPr kumimoji="0" lang="en-US" sz="800" b="0" i="0" u="none" strike="noStrike" cap="none" normalizeH="0" baseline="0" smtClean="0">
                          <a:ln>
                            <a:noFill/>
                          </a:ln>
                          <a:solidFill>
                            <a:schemeClr val="tx1"/>
                          </a:solidFill>
                          <a:effectLst/>
                          <a:latin typeface="Arial" charset="0"/>
                          <a:cs typeface="Arial" charset="0"/>
                        </a:rPr>
                        <a:t>the exclusive </a:t>
                      </a:r>
                      <a:r>
                        <a:rPr kumimoji="0" lang="en-US" sz="800" b="0" i="0" u="none" strike="noStrike" cap="none" normalizeH="0" baseline="0" dirty="0" smtClean="0">
                          <a:ln>
                            <a:noFill/>
                          </a:ln>
                          <a:solidFill>
                            <a:schemeClr val="tx1"/>
                          </a:solidFill>
                          <a:effectLst/>
                          <a:latin typeface="Arial" charset="0"/>
                          <a:cs typeface="Arial" charset="0"/>
                        </a:rPr>
                        <a:t>use of the NERA Economic Consulting client named herein. This report is not intended for general circulation or publication, nor is it to be reproduced, quoted or distributed for any purpose without the prior written permission of NERA Economic Consulting. There are no third party beneficiaries with respect to this report, and NERA Economic Consulting does not accept any liability to any third party.  
Information furnished by others, upon which all or portions of this report are based, is believed to be reliable but has not been independently verified, unless </a:t>
                      </a:r>
                      <a:r>
                        <a:rPr kumimoji="0" lang="en-US" sz="800" b="0" i="0" u="none" strike="noStrike" cap="none" normalizeH="0" baseline="0" smtClean="0">
                          <a:ln>
                            <a:noFill/>
                          </a:ln>
                          <a:solidFill>
                            <a:schemeClr val="tx1"/>
                          </a:solidFill>
                          <a:effectLst/>
                          <a:latin typeface="Arial" charset="0"/>
                          <a:cs typeface="Arial" charset="0"/>
                        </a:rPr>
                        <a:t>otherwise expressly </a:t>
                      </a:r>
                      <a:r>
                        <a:rPr kumimoji="0" lang="en-US" sz="800" b="0" i="0" u="none" strike="noStrike" cap="none" normalizeH="0" baseline="0" dirty="0" smtClean="0">
                          <a:ln>
                            <a:noFill/>
                          </a:ln>
                          <a:solidFill>
                            <a:schemeClr val="tx1"/>
                          </a:solidFill>
                          <a:effectLst/>
                          <a:latin typeface="Arial" charset="0"/>
                          <a:cs typeface="Arial" charset="0"/>
                        </a:rPr>
                        <a:t>indicated. Public information and industry and statistical data are from sources we deem to be reliable; however, we make no representation as to the accuracy or completeness of such information. The findings contained in this report may contain predictions based on current data and historical trends. Any such predictions are subject to inherent risks and uncertainties. NERA Economic Consulting accepts no responsibility for actual results or future events.
The </a:t>
                      </a:r>
                      <a:r>
                        <a:rPr kumimoji="0" lang="en-US" sz="800" b="0" i="0" u="none" strike="noStrike" cap="none" normalizeH="0" baseline="0" smtClean="0">
                          <a:ln>
                            <a:noFill/>
                          </a:ln>
                          <a:solidFill>
                            <a:schemeClr val="tx1"/>
                          </a:solidFill>
                          <a:effectLst/>
                          <a:latin typeface="Arial" charset="0"/>
                          <a:cs typeface="Arial" charset="0"/>
                        </a:rPr>
                        <a:t>opinions expressed </a:t>
                      </a:r>
                      <a:r>
                        <a:rPr kumimoji="0" lang="en-US" sz="800" b="0" i="0" u="none" strike="noStrike" cap="none" normalizeH="0" baseline="0" dirty="0" smtClean="0">
                          <a:ln>
                            <a:noFill/>
                          </a:ln>
                          <a:solidFill>
                            <a:schemeClr val="tx1"/>
                          </a:solidFill>
                          <a:effectLst/>
                          <a:latin typeface="Arial" charset="0"/>
                          <a:cs typeface="Arial" charset="0"/>
                        </a:rPr>
                        <a:t>in this report are valid only for the purpose stated herein and as of the date of this report. No obligation is assumed to revise this report to reflect changes, events or conditions, which occur subsequent to the date hereof.  
All decisions in connection with the implementation or use of advice or recommendations contained in this report are the sole responsibility of the client. This report does not represent investment advice nor does it provide an opinion regarding the fairness of any transaction to any and all parties. </a:t>
                      </a: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38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38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3733771645"/>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pyWriOW"/>
          <p:cNvGraphicFramePr>
            <a:graphicFrameLocks noGrp="1"/>
          </p:cNvGraphicFramePr>
          <p:nvPr userDrawn="1">
            <p:extLst>
              <p:ext uri="{D42A27DB-BD31-4B8C-83A1-F6EECF244321}">
                <p14:modId xmlns:p14="http://schemas.microsoft.com/office/powerpoint/2010/main" val="702362508"/>
              </p:ext>
            </p:extLst>
          </p:nvPr>
        </p:nvGraphicFramePr>
        <p:xfrm>
          <a:off x="453951" y="2889504"/>
          <a:ext cx="8685363" cy="1200912"/>
        </p:xfrm>
        <a:graphic>
          <a:graphicData uri="http://schemas.openxmlformats.org/drawingml/2006/table">
            <a:tbl>
              <a:tblPr/>
              <a:tblGrid>
                <a:gridCol w="2774300"/>
                <a:gridCol w="5911063"/>
              </a:tblGrid>
              <a:tr h="63015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Our clients’ industries </a:t>
                      </a:r>
                      <a:r>
                        <a:rPr kumimoji="0" lang="en-US" sz="800" b="0" i="0" u="none" strike="noStrike" cap="none" normalizeH="0" baseline="0" smtClean="0">
                          <a:ln>
                            <a:noFill/>
                          </a:ln>
                          <a:solidFill>
                            <a:schemeClr val="tx1"/>
                          </a:solidFill>
                          <a:effectLst/>
                          <a:latin typeface="Arial" charset="0"/>
                          <a:cs typeface="Arial" charset="0"/>
                        </a:rPr>
                        <a:t>are extremely </a:t>
                      </a:r>
                      <a:r>
                        <a:rPr kumimoji="0" lang="en-US"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NERA Economic Consulting will protect the confidentiality of all such client information.
Similarly, management consulting is a competitive business. We view our approaches and insights as proprietary and therefore look to our clients to protect NERA Economic Consulting's interests in our presentations, methodologies and analytical techniques. Under no circumstances should this material be shared with any third party without the written consent of NERA Economic Consulting.
Copyright © NERA Economic Consulting</a:t>
                      </a:r>
                    </a:p>
                  </a:txBody>
                  <a:tcPr marL="36570" marR="36570" marT="18288" marB="182880"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38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38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11309367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5"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6" name="Content Placeholder 2"/>
          <p:cNvSpPr>
            <a:spLocks noGrp="1"/>
          </p:cNvSpPr>
          <p:nvPr>
            <p:ph idx="25"/>
          </p:nvPr>
        </p:nvSpPr>
        <p:spPr>
          <a:xfrm>
            <a:off x="452366"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20"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32"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1882335300"/>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695" y="382593"/>
            <a:ext cx="8685363" cy="758825"/>
          </a:xfrm>
        </p:spPr>
        <p:txBody>
          <a:bodyPr/>
          <a:lstStyle>
            <a:lvl1pPr>
              <a:defRPr/>
            </a:lvl1pPr>
          </a:lstStyle>
          <a:p>
            <a:r>
              <a:rPr lang="en-US" dirty="0" smtClean="0"/>
              <a:t>Table of Contents</a:t>
            </a:r>
            <a:endParaRPr lang="en-GB" dirty="0"/>
          </a:p>
        </p:txBody>
      </p:sp>
    </p:spTree>
    <p:extLst>
      <p:ext uri="{BB962C8B-B14F-4D97-AF65-F5344CB8AC3E}">
        <p14:creationId xmlns:p14="http://schemas.microsoft.com/office/powerpoint/2010/main" val="1916725923"/>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718"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4108" y="2934392"/>
            <a:ext cx="2421778"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59893"/>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59893"/>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323462649"/>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520"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9152"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8"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936051153"/>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Text Placeholder 19"/>
          <p:cNvSpPr>
            <a:spLocks noGrp="1"/>
          </p:cNvSpPr>
          <p:nvPr>
            <p:ph type="body" sz="quarter" idx="15" hasCustomPrompt="1"/>
          </p:nvPr>
        </p:nvSpPr>
        <p:spPr>
          <a:xfrm>
            <a:off x="453950"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739"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520"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9152"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210748307"/>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1"/>
          </p:nvPr>
        </p:nvSpPr>
        <p:spPr>
          <a:xfrm>
            <a:off x="452520"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3"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520"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3"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013940983"/>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3" y="1407584"/>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739"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327"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3" y="3894810"/>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5"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3"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5"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1"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027731696"/>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3"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695" y="382593"/>
            <a:ext cx="8685363"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17"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257578075"/>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17"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29"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512555053"/>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452363"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17"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3"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17"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9"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669052260"/>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29"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29"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3"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17"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3"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17"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47308120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3"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4" name="Content Placeholder 2"/>
          <p:cNvSpPr>
            <a:spLocks noGrp="1"/>
          </p:cNvSpPr>
          <p:nvPr>
            <p:ph idx="26"/>
          </p:nvPr>
        </p:nvSpPr>
        <p:spPr>
          <a:xfrm>
            <a:off x="452366"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20"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6"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20"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1909327711"/>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34"/>
          </p:nvPr>
        </p:nvSpPr>
        <p:spPr>
          <a:xfrm>
            <a:off x="452363"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19996"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29"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3"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1999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29"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6"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273347277"/>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4" name="Text Placeholder 19"/>
          <p:cNvSpPr>
            <a:spLocks noGrp="1"/>
          </p:cNvSpPr>
          <p:nvPr>
            <p:ph type="body" sz="quarter" idx="34" hasCustomPrompt="1"/>
          </p:nvPr>
        </p:nvSpPr>
        <p:spPr>
          <a:xfrm>
            <a:off x="460299"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4811"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1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5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299"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4811"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1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5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2" y="185891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60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60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60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2" y="43560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9"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141545747"/>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ntent Placeholder 2"/>
          <p:cNvSpPr>
            <a:spLocks noGrp="1"/>
          </p:cNvSpPr>
          <p:nvPr>
            <p:ph idx="28"/>
          </p:nvPr>
        </p:nvSpPr>
        <p:spPr>
          <a:xfrm>
            <a:off x="3539540"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3"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370268126"/>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28"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28"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779709037"/>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784" y="385763"/>
            <a:ext cx="685687" cy="914400"/>
          </a:xfrm>
          <a:noFill/>
          <a:ln>
            <a:noFill/>
          </a:ln>
        </p:spPr>
        <p:txBody>
          <a:bodyPr anchor="ctr" anchorCtr="0"/>
          <a:lstStyle>
            <a:lvl1pPr marL="0" indent="0" algn="ctr">
              <a:buFontTx/>
              <a:buNone/>
              <a:defRPr sz="1000" b="1">
                <a:solidFill>
                  <a:srgbClr val="808080"/>
                </a:solidFill>
              </a:defRPr>
            </a:lvl1pPr>
          </a:lstStyle>
          <a:p>
            <a:r>
              <a:rPr lang="en-US" smtClean="0"/>
              <a:t>Click icon to add picture</a:t>
            </a:r>
            <a:endParaRPr lang="en-GB" dirty="0"/>
          </a:p>
        </p:txBody>
      </p:sp>
      <p:sp>
        <p:nvSpPr>
          <p:cNvPr id="9" name="Text Placeholder 8"/>
          <p:cNvSpPr>
            <a:spLocks noGrp="1"/>
          </p:cNvSpPr>
          <p:nvPr>
            <p:ph type="body" sz="quarter" idx="12"/>
          </p:nvPr>
        </p:nvSpPr>
        <p:spPr>
          <a:xfrm>
            <a:off x="449346" y="1406526"/>
            <a:ext cx="8685363"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Title 1"/>
          <p:cNvSpPr>
            <a:spLocks noGrp="1"/>
          </p:cNvSpPr>
          <p:nvPr>
            <p:ph type="title"/>
          </p:nvPr>
        </p:nvSpPr>
        <p:spPr>
          <a:xfrm>
            <a:off x="455538" y="382593"/>
            <a:ext cx="7899680" cy="758825"/>
          </a:xfrm>
        </p:spPr>
        <p:txBody>
          <a:bodyPr/>
          <a:lstStyle/>
          <a:p>
            <a:r>
              <a:rPr lang="en-US" smtClean="0"/>
              <a:t>Click to edit Master title style</a:t>
            </a:r>
            <a:endParaRPr lang="en-GB" dirty="0"/>
          </a:p>
        </p:txBody>
      </p:sp>
      <p:sp>
        <p:nvSpPr>
          <p:cNvPr id="11"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300059900"/>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393" y="1406528"/>
            <a:ext cx="2735887" cy="3838575"/>
          </a:xfrm>
        </p:spPr>
        <p:txBody>
          <a:bodyPr anchor="ctr" anchorCtr="0"/>
          <a:lstStyle>
            <a:lvl1pPr marL="0" indent="0" algn="ctr">
              <a:buFontTx/>
              <a:buNone/>
              <a:defRPr sz="1200" b="1">
                <a:solidFill>
                  <a:srgbClr val="808080"/>
                </a:solidFill>
              </a:defRPr>
            </a:lvl1pPr>
          </a:lstStyle>
          <a:p>
            <a:r>
              <a:rPr lang="en-US" smtClean="0"/>
              <a:t>Click icon to add picture</a:t>
            </a:r>
            <a:endParaRPr lang="en-GB" dirty="0"/>
          </a:p>
        </p:txBody>
      </p:sp>
      <p:sp>
        <p:nvSpPr>
          <p:cNvPr id="13" name="Text Placeholder 12"/>
          <p:cNvSpPr>
            <a:spLocks noGrp="1"/>
          </p:cNvSpPr>
          <p:nvPr>
            <p:ph type="body" sz="quarter" idx="12"/>
          </p:nvPr>
        </p:nvSpPr>
        <p:spPr>
          <a:xfrm>
            <a:off x="3801434"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Rectangle 15"/>
          <p:cNvSpPr>
            <a:spLocks noChangeArrowheads="1"/>
          </p:cNvSpPr>
          <p:nvPr userDrawn="1"/>
        </p:nvSpPr>
        <p:spPr bwMode="gray">
          <a:xfrm>
            <a:off x="8534734" y="647731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Title 1"/>
          <p:cNvSpPr>
            <a:spLocks noGrp="1"/>
          </p:cNvSpPr>
          <p:nvPr>
            <p:ph type="title"/>
          </p:nvPr>
        </p:nvSpPr>
        <p:spPr>
          <a:xfrm>
            <a:off x="455695" y="382593"/>
            <a:ext cx="8685363" cy="758825"/>
          </a:xfrm>
        </p:spPr>
        <p:txBody>
          <a:bodyPr/>
          <a:lstStyle/>
          <a:p>
            <a:r>
              <a:rPr lang="en-US" smtClean="0"/>
              <a:t>Click to edit Master title style</a:t>
            </a:r>
            <a:endParaRPr lang="en-GB" dirty="0"/>
          </a:p>
        </p:txBody>
      </p:sp>
      <p:sp>
        <p:nvSpPr>
          <p:cNvPr id="17" name="Copyright"/>
          <p:cNvSpPr txBox="1">
            <a:spLocks noChangeArrowheads="1"/>
          </p:cNvSpPr>
          <p:nvPr userDrawn="1"/>
        </p:nvSpPr>
        <p:spPr bwMode="gray">
          <a:xfrm>
            <a:off x="46045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075613826"/>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5" name="Picture 51" descr="NERA_horizontal_294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9632" y="3171016"/>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99994"/>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174001"/>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8417" name="Copyright"/>
          <p:cNvSpPr txBox="1">
            <a:spLocks noChangeArrowheads="1"/>
          </p:cNvSpPr>
          <p:nvPr/>
        </p:nvSpPr>
        <p:spPr bwMode="gray">
          <a:xfrm>
            <a:off x="903139" y="6594126"/>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3" name="Text Placeholder 2"/>
          <p:cNvSpPr>
            <a:spLocks noGrp="1"/>
          </p:cNvSpPr>
          <p:nvPr>
            <p:ph type="body" sz="quarter" idx="10" hasCustomPrompt="1"/>
          </p:nvPr>
        </p:nvSpPr>
        <p:spPr>
          <a:xfrm>
            <a:off x="903255"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366" y="2395220"/>
            <a:ext cx="4853137"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659"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39"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256"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sp>
        <p:nvSpPr>
          <p:cNvPr id="15" name="Subnomenclature"/>
          <p:cNvSpPr txBox="1"/>
          <p:nvPr userDrawn="1"/>
        </p:nvSpPr>
        <p:spPr>
          <a:xfrm>
            <a:off x="903256"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pic>
        <p:nvPicPr>
          <p:cNvPr id="8" name="OWEndorsement"/>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466365" y="6459538"/>
            <a:ext cx="1619618" cy="228600"/>
          </a:xfrm>
          <a:prstGeom prst="rect">
            <a:avLst/>
          </a:prstGeom>
        </p:spPr>
      </p:pic>
      <p:sp>
        <p:nvSpPr>
          <p:cNvPr id="10" name="FacetImage"/>
          <p:cNvSpPr/>
          <p:nvPr userDrawn="1"/>
        </p:nvSpPr>
        <p:spPr>
          <a:xfrm>
            <a:off x="118" y="3073400"/>
            <a:ext cx="9599613" cy="3197226"/>
          </a:xfrm>
          <a:custGeom>
            <a:avLst/>
            <a:gdLst/>
            <a:ahLst/>
            <a:cxnLst/>
            <a:rect l="0" t="0" r="0" b="0"/>
            <a:pathLst>
              <a:path w="9601201" h="3197226">
                <a:moveTo>
                  <a:pt x="914400" y="0"/>
                </a:moveTo>
                <a:lnTo>
                  <a:pt x="0" y="1395476"/>
                </a:lnTo>
                <a:lnTo>
                  <a:pt x="0" y="3197225"/>
                </a:lnTo>
                <a:lnTo>
                  <a:pt x="9601200" y="3197225"/>
                </a:lnTo>
                <a:lnTo>
                  <a:pt x="9601200" y="0"/>
                </a:lnTo>
                <a:close/>
              </a:path>
            </a:pathLst>
          </a:custGeom>
          <a:blipFill>
            <a:blip r:embed="rId3"/>
            <a:stretch>
              <a:fillRect/>
            </a:stretch>
          </a:blipFill>
          <a:ln w="9525"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12" name="Facet1"/>
          <p:cNvSpPr/>
          <p:nvPr userDrawn="1"/>
        </p:nvSpPr>
        <p:spPr>
          <a:xfrm>
            <a:off x="0" y="3073400"/>
            <a:ext cx="914250" cy="3197226"/>
          </a:xfrm>
          <a:custGeom>
            <a:avLst/>
            <a:gdLst/>
            <a:ahLst/>
            <a:cxnLst/>
            <a:rect l="0" t="0" r="0" b="0"/>
            <a:pathLst>
              <a:path w="914401" h="3197226">
                <a:moveTo>
                  <a:pt x="914400" y="0"/>
                </a:moveTo>
                <a:lnTo>
                  <a:pt x="457200" y="3197225"/>
                </a:lnTo>
                <a:lnTo>
                  <a:pt x="0" y="3197225"/>
                </a:lnTo>
                <a:lnTo>
                  <a:pt x="0" y="1371600"/>
                </a:lnTo>
                <a:close/>
              </a:path>
            </a:pathLst>
          </a:custGeom>
          <a:solidFill>
            <a:srgbClr val="002C77">
              <a:alpha val="7500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16" name="Facet4"/>
          <p:cNvSpPr/>
          <p:nvPr userDrawn="1"/>
        </p:nvSpPr>
        <p:spPr>
          <a:xfrm>
            <a:off x="914367" y="3073635"/>
            <a:ext cx="8685364" cy="457201"/>
          </a:xfrm>
          <a:custGeom>
            <a:avLst/>
            <a:gdLst/>
            <a:ahLst/>
            <a:cxnLst/>
            <a:rect l="0" t="0" r="0" b="0"/>
            <a:pathLst>
              <a:path w="8686801" h="457201">
                <a:moveTo>
                  <a:pt x="0" y="0"/>
                </a:moveTo>
                <a:lnTo>
                  <a:pt x="8686800" y="0"/>
                </a:lnTo>
                <a:lnTo>
                  <a:pt x="8686800" y="457200"/>
                </a:lnTo>
                <a:close/>
              </a:path>
            </a:pathLst>
          </a:custGeom>
          <a:solidFill>
            <a:srgbClr val="A6E2EF">
              <a:alpha val="75000"/>
            </a:srgbClr>
          </a:solidFill>
          <a:ln w="9525"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8555" name="Facet2"/>
          <p:cNvSpPr/>
          <p:nvPr userDrawn="1"/>
        </p:nvSpPr>
        <p:spPr>
          <a:xfrm>
            <a:off x="457242" y="3073400"/>
            <a:ext cx="7021940" cy="3197226"/>
          </a:xfrm>
          <a:custGeom>
            <a:avLst/>
            <a:gdLst/>
            <a:ahLst/>
            <a:cxnLst/>
            <a:rect l="0" t="0" r="0" b="0"/>
            <a:pathLst>
              <a:path w="7023101" h="3197226">
                <a:moveTo>
                  <a:pt x="457200" y="0"/>
                </a:moveTo>
                <a:lnTo>
                  <a:pt x="0" y="3197225"/>
                </a:lnTo>
                <a:lnTo>
                  <a:pt x="7023100" y="3197225"/>
                </a:lnTo>
                <a:close/>
              </a:path>
            </a:pathLst>
          </a:custGeom>
          <a:solidFill>
            <a:srgbClr val="016D9F">
              <a:alpha val="4200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8556" name="Facet3"/>
          <p:cNvSpPr/>
          <p:nvPr userDrawn="1"/>
        </p:nvSpPr>
        <p:spPr>
          <a:xfrm>
            <a:off x="914367" y="3073400"/>
            <a:ext cx="8685364" cy="3197226"/>
          </a:xfrm>
          <a:custGeom>
            <a:avLst/>
            <a:gdLst/>
            <a:ahLst/>
            <a:cxnLst/>
            <a:rect l="0" t="0" r="0" b="0"/>
            <a:pathLst>
              <a:path w="8686801" h="3197226">
                <a:moveTo>
                  <a:pt x="0" y="0"/>
                </a:moveTo>
                <a:lnTo>
                  <a:pt x="8686800" y="457200"/>
                </a:lnTo>
                <a:lnTo>
                  <a:pt x="8686800" y="3197225"/>
                </a:lnTo>
                <a:lnTo>
                  <a:pt x="6565900" y="3197225"/>
                </a:lnTo>
                <a:close/>
              </a:path>
            </a:pathLst>
          </a:custGeom>
          <a:solidFill>
            <a:srgbClr val="A6E2EF">
              <a:alpha val="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pic>
        <p:nvPicPr>
          <p:cNvPr id="2050" name="FacetGroup"/>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3073400"/>
            <a:ext cx="9601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1" descr="NERA_horizontal_2945"/>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124169"/>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299" y="385765"/>
            <a:ext cx="8674253"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2" y="1406529"/>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694" y="6478823"/>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Copyright"/>
          <p:cNvSpPr txBox="1">
            <a:spLocks noChangeArrowheads="1"/>
          </p:cNvSpPr>
          <p:nvPr/>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4" name="DocID"/>
          <p:cNvSpPr txBox="1"/>
          <p:nvPr/>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7" name="Rectangle 15"/>
          <p:cNvSpPr>
            <a:spLocks noChangeArrowheads="1"/>
          </p:cNvSpPr>
          <p:nvPr userDrawn="1"/>
        </p:nvSpPr>
        <p:spPr bwMode="gray">
          <a:xfrm>
            <a:off x="8534694" y="6478823"/>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9" name="DocID"/>
          <p:cNvSpPr txBox="1"/>
          <p:nvPr userDrawn="1"/>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25648571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9"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32"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32"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6"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20"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6"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20"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0"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3358587788"/>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0"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836463942"/>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ame size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0"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4" name="Picture Placeholder 3"/>
          <p:cNvSpPr>
            <a:spLocks noGrp="1"/>
          </p:cNvSpPr>
          <p:nvPr>
            <p:ph type="pic" sz="quarter" idx="10"/>
          </p:nvPr>
        </p:nvSpPr>
        <p:spPr>
          <a:xfrm>
            <a:off x="1097280" y="1069848"/>
            <a:ext cx="7358062" cy="5376672"/>
          </a:xfrm>
        </p:spPr>
        <p:txBody>
          <a:bodyPr/>
          <a:lstStyle/>
          <a:p>
            <a:endParaRPr lang="en-US"/>
          </a:p>
        </p:txBody>
      </p:sp>
    </p:spTree>
    <p:extLst>
      <p:ext uri="{BB962C8B-B14F-4D97-AF65-F5344CB8AC3E}">
        <p14:creationId xmlns:p14="http://schemas.microsoft.com/office/powerpoint/2010/main" val="2604003735"/>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Qualification">
    <p:spTree>
      <p:nvGrpSpPr>
        <p:cNvPr id="1" name=""/>
        <p:cNvGrpSpPr/>
        <p:nvPr/>
      </p:nvGrpSpPr>
      <p:grpSpPr>
        <a:xfrm>
          <a:off x="0" y="0"/>
          <a:ext cx="0" cy="0"/>
          <a:chOff x="0" y="0"/>
          <a:chExt cx="0" cy="0"/>
        </a:xfrm>
      </p:grpSpPr>
      <p:graphicFrame>
        <p:nvGraphicFramePr>
          <p:cNvPr id="7" name="TextConfOW-S-TEST[D]DATA"/>
          <p:cNvGraphicFramePr>
            <a:graphicFrameLocks noGrp="1"/>
          </p:cNvGraphicFramePr>
          <p:nvPr userDrawn="1">
            <p:extLst>
              <p:ext uri="{D42A27DB-BD31-4B8C-83A1-F6EECF244321}">
                <p14:modId xmlns:p14="http://schemas.microsoft.com/office/powerpoint/2010/main" val="1243812721"/>
              </p:ext>
            </p:extLst>
          </p:nvPr>
        </p:nvGraphicFramePr>
        <p:xfrm>
          <a:off x="453951" y="2508504"/>
          <a:ext cx="8685363" cy="2084832"/>
        </p:xfrm>
        <a:graphic>
          <a:graphicData uri="http://schemas.openxmlformats.org/drawingml/2006/table">
            <a:tbl>
              <a:tblPr/>
              <a:tblGrid>
                <a:gridCol w="2774300"/>
                <a:gridCol w="5911063"/>
              </a:tblGrid>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rgbClr val="002C77"/>
                          </a:solidFill>
                          <a:effectLst/>
                          <a:latin typeface="Arial" charset="0"/>
                          <a:cs typeface="Arial" charset="0"/>
                        </a:rPr>
                        <a:t>QUALIFICATIONS, ASSUMPTIONS AND LIMITING CONDITIONS</a:t>
                      </a: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This report is for </a:t>
                      </a:r>
                      <a:r>
                        <a:rPr kumimoji="0" lang="en-US" sz="800" b="0" i="0" u="none" strike="noStrike" cap="none" normalizeH="0" baseline="0" smtClean="0">
                          <a:ln>
                            <a:noFill/>
                          </a:ln>
                          <a:solidFill>
                            <a:schemeClr val="tx1"/>
                          </a:solidFill>
                          <a:effectLst/>
                          <a:latin typeface="Arial" charset="0"/>
                          <a:cs typeface="Arial" charset="0"/>
                        </a:rPr>
                        <a:t>the exclusive </a:t>
                      </a:r>
                      <a:r>
                        <a:rPr kumimoji="0" lang="en-US" sz="800" b="0" i="0" u="none" strike="noStrike" cap="none" normalizeH="0" baseline="0" dirty="0" smtClean="0">
                          <a:ln>
                            <a:noFill/>
                          </a:ln>
                          <a:solidFill>
                            <a:schemeClr val="tx1"/>
                          </a:solidFill>
                          <a:effectLst/>
                          <a:latin typeface="Arial" charset="0"/>
                          <a:cs typeface="Arial" charset="0"/>
                        </a:rPr>
                        <a:t>use of the NERA Economic Consulting client named herein. This report is not intended for general circulation or publication, nor is it to be reproduced, quoted or distributed for any purpose without the prior written permission of NERA Economic Consulting. There are no third party beneficiaries with respect to this report, and NERA Economic Consulting does not accept any liability to any third party.  
Information furnished by others, upon which all or portions of this report are based, is believed to be reliable but has not been independently verified, unless </a:t>
                      </a:r>
                      <a:r>
                        <a:rPr kumimoji="0" lang="en-US" sz="800" b="0" i="0" u="none" strike="noStrike" cap="none" normalizeH="0" baseline="0" smtClean="0">
                          <a:ln>
                            <a:noFill/>
                          </a:ln>
                          <a:solidFill>
                            <a:schemeClr val="tx1"/>
                          </a:solidFill>
                          <a:effectLst/>
                          <a:latin typeface="Arial" charset="0"/>
                          <a:cs typeface="Arial" charset="0"/>
                        </a:rPr>
                        <a:t>otherwise expressly </a:t>
                      </a:r>
                      <a:r>
                        <a:rPr kumimoji="0" lang="en-US" sz="800" b="0" i="0" u="none" strike="noStrike" cap="none" normalizeH="0" baseline="0" dirty="0" smtClean="0">
                          <a:ln>
                            <a:noFill/>
                          </a:ln>
                          <a:solidFill>
                            <a:schemeClr val="tx1"/>
                          </a:solidFill>
                          <a:effectLst/>
                          <a:latin typeface="Arial" charset="0"/>
                          <a:cs typeface="Arial" charset="0"/>
                        </a:rPr>
                        <a:t>indicated. Public information and industry and statistical data are from sources we deem to be reliable; however, we make no representation as to the accuracy or completeness of such information. The findings contained in this report may contain predictions based on current data and historical trends. Any such predictions are subject to inherent risks and uncertainties. NERA Economic Consulting accepts no responsibility for actual results or future events.
The </a:t>
                      </a:r>
                      <a:r>
                        <a:rPr kumimoji="0" lang="en-US" sz="800" b="0" i="0" u="none" strike="noStrike" cap="none" normalizeH="0" baseline="0" smtClean="0">
                          <a:ln>
                            <a:noFill/>
                          </a:ln>
                          <a:solidFill>
                            <a:schemeClr val="tx1"/>
                          </a:solidFill>
                          <a:effectLst/>
                          <a:latin typeface="Arial" charset="0"/>
                          <a:cs typeface="Arial" charset="0"/>
                        </a:rPr>
                        <a:t>opinions expressed </a:t>
                      </a:r>
                      <a:r>
                        <a:rPr kumimoji="0" lang="en-US" sz="800" b="0" i="0" u="none" strike="noStrike" cap="none" normalizeH="0" baseline="0" dirty="0" smtClean="0">
                          <a:ln>
                            <a:noFill/>
                          </a:ln>
                          <a:solidFill>
                            <a:schemeClr val="tx1"/>
                          </a:solidFill>
                          <a:effectLst/>
                          <a:latin typeface="Arial" charset="0"/>
                          <a:cs typeface="Arial" charset="0"/>
                        </a:rPr>
                        <a:t>in this report are valid only for the purpose stated herein and as of the date of this report. No obligation is assumed to revise this report to reflect changes, events or conditions, which occur subsequent to the date hereof.  
All decisions in connection with the implementation or use of advice or recommendations contained in this report are the sole responsibility of the client. This report does not represent investment advice nor does it provide an opinion regarding the fairness of any transaction to any and all parties. </a:t>
                      </a: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3721336824"/>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pyWriOW"/>
          <p:cNvGraphicFramePr>
            <a:graphicFrameLocks noGrp="1"/>
          </p:cNvGraphicFramePr>
          <p:nvPr userDrawn="1">
            <p:extLst>
              <p:ext uri="{D42A27DB-BD31-4B8C-83A1-F6EECF244321}">
                <p14:modId xmlns:p14="http://schemas.microsoft.com/office/powerpoint/2010/main" val="259617205"/>
              </p:ext>
            </p:extLst>
          </p:nvPr>
        </p:nvGraphicFramePr>
        <p:xfrm>
          <a:off x="453951" y="2889504"/>
          <a:ext cx="8685363" cy="1200912"/>
        </p:xfrm>
        <a:graphic>
          <a:graphicData uri="http://schemas.openxmlformats.org/drawingml/2006/table">
            <a:tbl>
              <a:tblPr/>
              <a:tblGrid>
                <a:gridCol w="2774300"/>
                <a:gridCol w="5911063"/>
              </a:tblGrid>
              <a:tr h="63015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Our clients’ industries </a:t>
                      </a:r>
                      <a:r>
                        <a:rPr kumimoji="0" lang="en-US" sz="800" b="0" i="0" u="none" strike="noStrike" cap="none" normalizeH="0" baseline="0" smtClean="0">
                          <a:ln>
                            <a:noFill/>
                          </a:ln>
                          <a:solidFill>
                            <a:schemeClr val="tx1"/>
                          </a:solidFill>
                          <a:effectLst/>
                          <a:latin typeface="Arial" charset="0"/>
                          <a:cs typeface="Arial" charset="0"/>
                        </a:rPr>
                        <a:t>are extremely </a:t>
                      </a:r>
                      <a:r>
                        <a:rPr kumimoji="0" lang="en-US"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NERA Economic Consulting will protect the confidentiality of all such client information.
Similarly, management consulting is a competitive business. We view our approaches and insights as proprietary and therefore look to our clients to protect NERA Economic Consulting's interests in our presentations, methodologies and analytical techniques. Under no circumstances should this material be shared with any third party without the written consent of NERA Economic Consulting.
Copyright © NERA Economic Consulting</a:t>
                      </a:r>
                    </a:p>
                  </a:txBody>
                  <a:tcPr marL="36570" marR="36570" marT="18288" marB="182880"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1163777918"/>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655" y="382593"/>
            <a:ext cx="8685363" cy="758825"/>
          </a:xfrm>
        </p:spPr>
        <p:txBody>
          <a:bodyPr/>
          <a:lstStyle>
            <a:lvl1pPr>
              <a:defRPr/>
            </a:lvl1pPr>
          </a:lstStyle>
          <a:p>
            <a:r>
              <a:rPr lang="en-US" dirty="0" smtClean="0"/>
              <a:t>Table of Contents</a:t>
            </a:r>
            <a:endParaRPr lang="en-GB" dirty="0"/>
          </a:p>
        </p:txBody>
      </p:sp>
    </p:spTree>
    <p:extLst>
      <p:ext uri="{BB962C8B-B14F-4D97-AF65-F5344CB8AC3E}">
        <p14:creationId xmlns:p14="http://schemas.microsoft.com/office/powerpoint/2010/main" val="4119881276"/>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678"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4068" y="2934392"/>
            <a:ext cx="2421778"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59813"/>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59813"/>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92691275"/>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480"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9112"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8"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94955436"/>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Text Placeholder 19"/>
          <p:cNvSpPr>
            <a:spLocks noGrp="1"/>
          </p:cNvSpPr>
          <p:nvPr>
            <p:ph type="body" sz="quarter" idx="15" hasCustomPrompt="1"/>
          </p:nvPr>
        </p:nvSpPr>
        <p:spPr>
          <a:xfrm>
            <a:off x="453950"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699"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480"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9112"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021089764"/>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1"/>
          </p:nvPr>
        </p:nvSpPr>
        <p:spPr>
          <a:xfrm>
            <a:off x="452480"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3"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480"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3"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10912877"/>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3" y="1407584"/>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699"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287"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3" y="3894810"/>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5"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3"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5"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1"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1107037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5"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4" name="Content Placeholder 2"/>
          <p:cNvSpPr>
            <a:spLocks noGrp="1"/>
          </p:cNvSpPr>
          <p:nvPr>
            <p:ph idx="34"/>
          </p:nvPr>
        </p:nvSpPr>
        <p:spPr>
          <a:xfrm>
            <a:off x="452366"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19999"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32"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6"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19999"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32"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9"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1466541870"/>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3"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655" y="382593"/>
            <a:ext cx="8685363"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17"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286331097"/>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17"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29"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875718012"/>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452363"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17" y="1406529"/>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3"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17"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9"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188072788"/>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29"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29"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3"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17"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3"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17"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565742696"/>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34"/>
          </p:nvPr>
        </p:nvSpPr>
        <p:spPr>
          <a:xfrm>
            <a:off x="452363"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19996"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29"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3" y="140652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1999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29"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6"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506163377"/>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4" name="Text Placeholder 19"/>
          <p:cNvSpPr>
            <a:spLocks noGrp="1"/>
          </p:cNvSpPr>
          <p:nvPr>
            <p:ph type="body" sz="quarter" idx="34" hasCustomPrompt="1"/>
          </p:nvPr>
        </p:nvSpPr>
        <p:spPr>
          <a:xfrm>
            <a:off x="460299"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4811"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1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5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299"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4811"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1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5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2" y="185891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2" y="435598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9"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00533589"/>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ntent Placeholder 2"/>
          <p:cNvSpPr>
            <a:spLocks noGrp="1"/>
          </p:cNvSpPr>
          <p:nvPr>
            <p:ph idx="28"/>
          </p:nvPr>
        </p:nvSpPr>
        <p:spPr>
          <a:xfrm>
            <a:off x="3539540"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3"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584206221"/>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28"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28"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867175207"/>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744" y="385763"/>
            <a:ext cx="685687" cy="914400"/>
          </a:xfrm>
          <a:noFill/>
          <a:ln>
            <a:noFill/>
          </a:ln>
        </p:spPr>
        <p:txBody>
          <a:bodyPr anchor="ctr" anchorCtr="0"/>
          <a:lstStyle>
            <a:lvl1pPr marL="0" indent="0" algn="ctr">
              <a:buFontTx/>
              <a:buNone/>
              <a:defRPr sz="1000" b="1">
                <a:solidFill>
                  <a:srgbClr val="808080"/>
                </a:solidFill>
              </a:defRPr>
            </a:lvl1pPr>
          </a:lstStyle>
          <a:p>
            <a:r>
              <a:rPr lang="en-US" smtClean="0"/>
              <a:t>Click icon to add picture</a:t>
            </a:r>
            <a:endParaRPr lang="en-GB" dirty="0"/>
          </a:p>
        </p:txBody>
      </p:sp>
      <p:sp>
        <p:nvSpPr>
          <p:cNvPr id="9" name="Text Placeholder 8"/>
          <p:cNvSpPr>
            <a:spLocks noGrp="1"/>
          </p:cNvSpPr>
          <p:nvPr>
            <p:ph type="body" sz="quarter" idx="12"/>
          </p:nvPr>
        </p:nvSpPr>
        <p:spPr>
          <a:xfrm>
            <a:off x="449306" y="1406526"/>
            <a:ext cx="8685363"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Title 1"/>
          <p:cNvSpPr>
            <a:spLocks noGrp="1"/>
          </p:cNvSpPr>
          <p:nvPr>
            <p:ph type="title"/>
          </p:nvPr>
        </p:nvSpPr>
        <p:spPr>
          <a:xfrm>
            <a:off x="455538" y="382593"/>
            <a:ext cx="7899680" cy="758825"/>
          </a:xfrm>
        </p:spPr>
        <p:txBody>
          <a:bodyPr/>
          <a:lstStyle/>
          <a:p>
            <a:r>
              <a:rPr lang="en-US" smtClean="0"/>
              <a:t>Click to edit Master title style</a:t>
            </a:r>
            <a:endParaRPr lang="en-GB" dirty="0"/>
          </a:p>
        </p:txBody>
      </p:sp>
      <p:sp>
        <p:nvSpPr>
          <p:cNvPr id="11"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525651450"/>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353" y="1406528"/>
            <a:ext cx="2735887" cy="3838575"/>
          </a:xfrm>
        </p:spPr>
        <p:txBody>
          <a:bodyPr anchor="ctr" anchorCtr="0"/>
          <a:lstStyle>
            <a:lvl1pPr marL="0" indent="0" algn="ctr">
              <a:buFontTx/>
              <a:buNone/>
              <a:defRPr sz="1200" b="1">
                <a:solidFill>
                  <a:srgbClr val="808080"/>
                </a:solidFill>
              </a:defRPr>
            </a:lvl1pPr>
          </a:lstStyle>
          <a:p>
            <a:r>
              <a:rPr lang="en-US" smtClean="0"/>
              <a:t>Click icon to add picture</a:t>
            </a:r>
            <a:endParaRPr lang="en-GB" dirty="0"/>
          </a:p>
        </p:txBody>
      </p:sp>
      <p:sp>
        <p:nvSpPr>
          <p:cNvPr id="13" name="Text Placeholder 12"/>
          <p:cNvSpPr>
            <a:spLocks noGrp="1"/>
          </p:cNvSpPr>
          <p:nvPr>
            <p:ph type="body" sz="quarter" idx="12"/>
          </p:nvPr>
        </p:nvSpPr>
        <p:spPr>
          <a:xfrm>
            <a:off x="3801434"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Title 1"/>
          <p:cNvSpPr>
            <a:spLocks noGrp="1"/>
          </p:cNvSpPr>
          <p:nvPr>
            <p:ph type="title"/>
          </p:nvPr>
        </p:nvSpPr>
        <p:spPr>
          <a:xfrm>
            <a:off x="455655" y="382593"/>
            <a:ext cx="8685363" cy="758825"/>
          </a:xfrm>
        </p:spPr>
        <p:txBody>
          <a:bodyPr/>
          <a:lstStyle/>
          <a:p>
            <a:r>
              <a:rPr lang="en-US" smtClean="0"/>
              <a:t>Click to edit Master title style</a:t>
            </a:r>
            <a:endParaRPr lang="en-GB" dirty="0"/>
          </a:p>
        </p:txBody>
      </p:sp>
      <p:sp>
        <p:nvSpPr>
          <p:cNvPr id="17"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34472591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22"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24" name="Text Placeholder 19"/>
          <p:cNvSpPr>
            <a:spLocks noGrp="1"/>
          </p:cNvSpPr>
          <p:nvPr>
            <p:ph type="body" sz="quarter" idx="34" hasCustomPrompt="1"/>
          </p:nvPr>
        </p:nvSpPr>
        <p:spPr>
          <a:xfrm>
            <a:off x="460299"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4811"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1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547" y="1406525"/>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299"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4811"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1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547" y="3910239"/>
            <a:ext cx="187635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38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2" y="185891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576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576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576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2" y="4355763"/>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7"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2320798377"/>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5" name="Picture 51" descr="NERA_horizontal_294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9632" y="3171016"/>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372283"/>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500134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4"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5" name="Content Placeholder 2"/>
          <p:cNvSpPr>
            <a:spLocks noGrp="1"/>
          </p:cNvSpPr>
          <p:nvPr>
            <p:ph idx="28"/>
          </p:nvPr>
        </p:nvSpPr>
        <p:spPr>
          <a:xfrm>
            <a:off x="3539541"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6"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227577023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6"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31"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31" y="1925640"/>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0"/>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239439323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632" y="385763"/>
            <a:ext cx="685687" cy="914400"/>
          </a:xfrm>
          <a:noFill/>
          <a:ln>
            <a:noFill/>
          </a:ln>
        </p:spPr>
        <p:txBody>
          <a:bodyPr anchor="ctr" anchorCtr="0"/>
          <a:lstStyle>
            <a:lvl1pPr marL="0" indent="0" algn="ctr">
              <a:buFontTx/>
              <a:buNone/>
              <a:defRPr sz="1000" b="1">
                <a:solidFill>
                  <a:srgbClr val="808080"/>
                </a:solidFill>
              </a:defRPr>
            </a:lvl1pPr>
          </a:lstStyle>
          <a:p>
            <a:r>
              <a:rPr lang="en-US" dirty="0" smtClean="0"/>
              <a:t>Click icon to add picture</a:t>
            </a:r>
            <a:endParaRPr lang="en-GB" dirty="0"/>
          </a:p>
        </p:txBody>
      </p:sp>
      <p:sp>
        <p:nvSpPr>
          <p:cNvPr id="9" name="Text Placeholder 8"/>
          <p:cNvSpPr>
            <a:spLocks noGrp="1"/>
          </p:cNvSpPr>
          <p:nvPr>
            <p:ph type="body" sz="quarter" idx="12"/>
          </p:nvPr>
        </p:nvSpPr>
        <p:spPr>
          <a:xfrm>
            <a:off x="449193" y="1406526"/>
            <a:ext cx="8685363"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8"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2"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5" name="Title 1"/>
          <p:cNvSpPr>
            <a:spLocks noGrp="1"/>
          </p:cNvSpPr>
          <p:nvPr>
            <p:ph type="title"/>
          </p:nvPr>
        </p:nvSpPr>
        <p:spPr>
          <a:xfrm>
            <a:off x="455541" y="382593"/>
            <a:ext cx="7899680" cy="758825"/>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6320586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303" y="385765"/>
            <a:ext cx="8674253"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5" y="1406529"/>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579" y="6478599"/>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4"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7" name="Rectangle 15"/>
          <p:cNvSpPr>
            <a:spLocks noChangeArrowheads="1"/>
          </p:cNvSpPr>
          <p:nvPr userDrawn="1"/>
        </p:nvSpPr>
        <p:spPr bwMode="gray">
          <a:xfrm>
            <a:off x="8534579" y="6478599"/>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9"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75371200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241" y="1406528"/>
            <a:ext cx="2735887" cy="3838575"/>
          </a:xfrm>
        </p:spPr>
        <p:txBody>
          <a:bodyPr anchor="ctr" anchorCtr="0"/>
          <a:lstStyle>
            <a:lvl1pPr marL="0" indent="0" algn="ctr">
              <a:buFontTx/>
              <a:buNone/>
              <a:defRPr sz="1200" b="1">
                <a:solidFill>
                  <a:srgbClr val="808080"/>
                </a:solidFill>
              </a:defRPr>
            </a:lvl1pPr>
          </a:lstStyle>
          <a:p>
            <a:r>
              <a:rPr lang="en-US" dirty="0" smtClean="0"/>
              <a:t>Click icon to add picture</a:t>
            </a:r>
            <a:endParaRPr lang="en-GB" dirty="0"/>
          </a:p>
        </p:txBody>
      </p:sp>
      <p:sp>
        <p:nvSpPr>
          <p:cNvPr id="13" name="Text Placeholder 12"/>
          <p:cNvSpPr>
            <a:spLocks noGrp="1"/>
          </p:cNvSpPr>
          <p:nvPr>
            <p:ph type="body" sz="quarter" idx="12"/>
          </p:nvPr>
        </p:nvSpPr>
        <p:spPr>
          <a:xfrm>
            <a:off x="3801434"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9"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1"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6" name="Title 1"/>
          <p:cNvSpPr>
            <a:spLocks noGrp="1"/>
          </p:cNvSpPr>
          <p:nvPr>
            <p:ph type="title"/>
          </p:nvPr>
        </p:nvSpPr>
        <p:spPr>
          <a:xfrm>
            <a:off x="455540" y="382593"/>
            <a:ext cx="8685363" cy="758825"/>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27508225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6" name="Picture 51" descr="NERA_horizontal_294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9632" y="3171016"/>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339285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47840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8408" name="MMC_CoverShape"/>
          <p:cNvGrpSpPr>
            <a:grpSpLocks/>
          </p:cNvGrpSpPr>
          <p:nvPr>
            <p:custDataLst>
              <p:tags r:id="rId1"/>
            </p:custDataLst>
          </p:nvPr>
        </p:nvGrpSpPr>
        <p:grpSpPr bwMode="auto">
          <a:xfrm>
            <a:off x="0" y="3073400"/>
            <a:ext cx="9599612" cy="3200400"/>
            <a:chOff x="0" y="1936"/>
            <a:chExt cx="6048" cy="2016"/>
          </a:xfrm>
        </p:grpSpPr>
        <p:sp>
          <p:nvSpPr>
            <p:cNvPr id="8409" name="Freeform 217"/>
            <p:cNvSpPr>
              <a:spLocks/>
            </p:cNvSpPr>
            <p:nvPr userDrawn="1"/>
          </p:nvSpPr>
          <p:spPr bwMode="gray">
            <a:xfrm>
              <a:off x="0" y="1936"/>
              <a:ext cx="576" cy="2016"/>
            </a:xfrm>
            <a:custGeom>
              <a:avLst/>
              <a:gdLst>
                <a:gd name="T0" fmla="*/ 0 w 576"/>
                <a:gd name="T1" fmla="*/ 864 h 2016"/>
                <a:gd name="T2" fmla="*/ 576 w 576"/>
                <a:gd name="T3" fmla="*/ 0 h 2016"/>
                <a:gd name="T4" fmla="*/ 448 w 576"/>
                <a:gd name="T5" fmla="*/ 2016 h 2016"/>
                <a:gd name="T6" fmla="*/ 0 w 576"/>
                <a:gd name="T7" fmla="*/ 2016 h 2016"/>
              </a:gdLst>
              <a:ahLst/>
              <a:cxnLst>
                <a:cxn ang="0">
                  <a:pos x="T0" y="T1"/>
                </a:cxn>
                <a:cxn ang="0">
                  <a:pos x="T2" y="T3"/>
                </a:cxn>
                <a:cxn ang="0">
                  <a:pos x="T4" y="T5"/>
                </a:cxn>
                <a:cxn ang="0">
                  <a:pos x="T6" y="T7"/>
                </a:cxn>
              </a:cxnLst>
              <a:rect l="0" t="0" r="r" b="b"/>
              <a:pathLst>
                <a:path w="576" h="2016">
                  <a:moveTo>
                    <a:pt x="0" y="864"/>
                  </a:moveTo>
                  <a:lnTo>
                    <a:pt x="576" y="0"/>
                  </a:lnTo>
                  <a:lnTo>
                    <a:pt x="448" y="2016"/>
                  </a:lnTo>
                  <a:lnTo>
                    <a:pt x="0" y="2016"/>
                  </a:lnTo>
                </a:path>
              </a:pathLst>
            </a:custGeom>
            <a:solidFill>
              <a:srgbClr val="016D9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sp>
          <p:nvSpPr>
            <p:cNvPr id="8410" name="Freeform 218"/>
            <p:cNvSpPr>
              <a:spLocks/>
            </p:cNvSpPr>
            <p:nvPr userDrawn="1"/>
          </p:nvSpPr>
          <p:spPr bwMode="gray">
            <a:xfrm>
              <a:off x="288" y="1936"/>
              <a:ext cx="5344" cy="2016"/>
            </a:xfrm>
            <a:custGeom>
              <a:avLst/>
              <a:gdLst>
                <a:gd name="T0" fmla="*/ 0 w 5344"/>
                <a:gd name="T1" fmla="*/ 2016 h 2016"/>
                <a:gd name="T2" fmla="*/ 288 w 5344"/>
                <a:gd name="T3" fmla="*/ 0 h 2016"/>
                <a:gd name="T4" fmla="*/ 5344 w 5344"/>
                <a:gd name="T5" fmla="*/ 2016 h 2016"/>
              </a:gdLst>
              <a:ahLst/>
              <a:cxnLst>
                <a:cxn ang="0">
                  <a:pos x="T0" y="T1"/>
                </a:cxn>
                <a:cxn ang="0">
                  <a:pos x="T2" y="T3"/>
                </a:cxn>
                <a:cxn ang="0">
                  <a:pos x="T4" y="T5"/>
                </a:cxn>
              </a:cxnLst>
              <a:rect l="0" t="0" r="r" b="b"/>
              <a:pathLst>
                <a:path w="5344" h="2016">
                  <a:moveTo>
                    <a:pt x="0" y="2016"/>
                  </a:moveTo>
                  <a:lnTo>
                    <a:pt x="288" y="0"/>
                  </a:lnTo>
                  <a:lnTo>
                    <a:pt x="5344" y="2016"/>
                  </a:lnTo>
                </a:path>
              </a:pathLst>
            </a:custGeom>
            <a:solidFill>
              <a:srgbClr val="00A8C8"/>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sp>
          <p:nvSpPr>
            <p:cNvPr id="8411" name="Freeform 219"/>
            <p:cNvSpPr>
              <a:spLocks/>
            </p:cNvSpPr>
            <p:nvPr userDrawn="1"/>
          </p:nvSpPr>
          <p:spPr bwMode="gray">
            <a:xfrm>
              <a:off x="576" y="1936"/>
              <a:ext cx="5472" cy="2016"/>
            </a:xfrm>
            <a:custGeom>
              <a:avLst/>
              <a:gdLst>
                <a:gd name="T0" fmla="*/ 4896 w 5472"/>
                <a:gd name="T1" fmla="*/ 2016 h 2016"/>
                <a:gd name="T2" fmla="*/ 0 w 5472"/>
                <a:gd name="T3" fmla="*/ 0 h 2016"/>
                <a:gd name="T4" fmla="*/ 5472 w 5472"/>
                <a:gd name="T5" fmla="*/ 128 h 2016"/>
                <a:gd name="T6" fmla="*/ 5472 w 5472"/>
                <a:gd name="T7" fmla="*/ 2016 h 2016"/>
              </a:gdLst>
              <a:ahLst/>
              <a:cxnLst>
                <a:cxn ang="0">
                  <a:pos x="T0" y="T1"/>
                </a:cxn>
                <a:cxn ang="0">
                  <a:pos x="T2" y="T3"/>
                </a:cxn>
                <a:cxn ang="0">
                  <a:pos x="T4" y="T5"/>
                </a:cxn>
                <a:cxn ang="0">
                  <a:pos x="T6" y="T7"/>
                </a:cxn>
              </a:cxnLst>
              <a:rect l="0" t="0" r="r" b="b"/>
              <a:pathLst>
                <a:path w="5472" h="2016">
                  <a:moveTo>
                    <a:pt x="4896" y="2016"/>
                  </a:moveTo>
                  <a:lnTo>
                    <a:pt x="0" y="0"/>
                  </a:lnTo>
                  <a:lnTo>
                    <a:pt x="5472" y="128"/>
                  </a:lnTo>
                  <a:lnTo>
                    <a:pt x="5472" y="2016"/>
                  </a:lnTo>
                </a:path>
              </a:pathLst>
            </a:custGeom>
            <a:solidFill>
              <a:srgbClr val="002C77"/>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sp>
          <p:nvSpPr>
            <p:cNvPr id="8412" name="Freeform 220"/>
            <p:cNvSpPr>
              <a:spLocks/>
            </p:cNvSpPr>
            <p:nvPr userDrawn="1"/>
          </p:nvSpPr>
          <p:spPr bwMode="gray">
            <a:xfrm>
              <a:off x="576" y="1936"/>
              <a:ext cx="5472" cy="288"/>
            </a:xfrm>
            <a:custGeom>
              <a:avLst/>
              <a:gdLst>
                <a:gd name="T0" fmla="*/ 5472 w 5472"/>
                <a:gd name="T1" fmla="*/ 288 h 288"/>
                <a:gd name="T2" fmla="*/ 0 w 5472"/>
                <a:gd name="T3" fmla="*/ 0 h 288"/>
                <a:gd name="T4" fmla="*/ 5472 w 5472"/>
                <a:gd name="T5" fmla="*/ 0 h 288"/>
              </a:gdLst>
              <a:ahLst/>
              <a:cxnLst>
                <a:cxn ang="0">
                  <a:pos x="T0" y="T1"/>
                </a:cxn>
                <a:cxn ang="0">
                  <a:pos x="T2" y="T3"/>
                </a:cxn>
                <a:cxn ang="0">
                  <a:pos x="T4" y="T5"/>
                </a:cxn>
              </a:cxnLst>
              <a:rect l="0" t="0" r="r" b="b"/>
              <a:pathLst>
                <a:path w="5472" h="288">
                  <a:moveTo>
                    <a:pt x="5472" y="288"/>
                  </a:moveTo>
                  <a:lnTo>
                    <a:pt x="0" y="0"/>
                  </a:lnTo>
                  <a:lnTo>
                    <a:pt x="5472" y="0"/>
                  </a:lnTo>
                </a:path>
              </a:pathLst>
            </a:custGeom>
            <a:solidFill>
              <a:srgbClr val="A6E2E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grpSp>
      <p:sp>
        <p:nvSpPr>
          <p:cNvPr id="8417" name="Copyright"/>
          <p:cNvSpPr txBox="1">
            <a:spLocks noChangeArrowheads="1"/>
          </p:cNvSpPr>
          <p:nvPr/>
        </p:nvSpPr>
        <p:spPr bwMode="gray">
          <a:xfrm>
            <a:off x="903143" y="6594126"/>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3" name="Text Placeholder 2"/>
          <p:cNvSpPr>
            <a:spLocks noGrp="1"/>
          </p:cNvSpPr>
          <p:nvPr>
            <p:ph type="body" sz="quarter" idx="10" hasCustomPrompt="1"/>
          </p:nvPr>
        </p:nvSpPr>
        <p:spPr>
          <a:xfrm>
            <a:off x="903142"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252" y="2395220"/>
            <a:ext cx="4853137"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545"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42"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147"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a typeface="ＭＳ Ｐゴシック" pitchFamily="-65" charset="-128"/>
            </a:endParaRPr>
          </a:p>
        </p:txBody>
      </p:sp>
      <p:sp>
        <p:nvSpPr>
          <p:cNvPr id="15" name="Subnomenclature"/>
          <p:cNvSpPr txBox="1"/>
          <p:nvPr userDrawn="1"/>
        </p:nvSpPr>
        <p:spPr>
          <a:xfrm>
            <a:off x="903147"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a typeface="ＭＳ Ｐゴシック" pitchFamily="-65" charset="-128"/>
            </a:endParaRPr>
          </a:p>
        </p:txBody>
      </p:sp>
      <p:pic>
        <p:nvPicPr>
          <p:cNvPr id="8" name="OWEndorsemen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66368" y="6459538"/>
            <a:ext cx="1619618" cy="228600"/>
          </a:xfrm>
          <a:prstGeom prst="rect">
            <a:avLst/>
          </a:prstGeom>
        </p:spPr>
      </p:pic>
      <p:pic>
        <p:nvPicPr>
          <p:cNvPr id="17" name="Picture 51" descr="NERA_horizontal_294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29764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303" y="385770"/>
            <a:ext cx="8674253"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5" y="1406530"/>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583" y="6478601"/>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6"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4"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7" name="Rectangle 15"/>
          <p:cNvSpPr>
            <a:spLocks noChangeArrowheads="1"/>
          </p:cNvSpPr>
          <p:nvPr userDrawn="1"/>
        </p:nvSpPr>
        <p:spPr bwMode="gray">
          <a:xfrm>
            <a:off x="8534583" y="6478601"/>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9"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371434305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dirty="0">
              <a:solidFill>
                <a:srgbClr val="606060"/>
              </a:solidFill>
              <a:ea typeface="ＭＳ Ｐゴシック" pitchFamily="-65" charset="-128"/>
            </a:endParaRPr>
          </a:p>
        </p:txBody>
      </p:sp>
      <p:sp>
        <p:nvSpPr>
          <p:cNvPr id="7"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6"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8"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dirty="0">
              <a:solidFill>
                <a:srgbClr val="606060"/>
              </a:solidFill>
              <a:ea typeface="ＭＳ Ｐゴシック" pitchFamily="-65" charset="-128"/>
            </a:endParaRPr>
          </a:p>
        </p:txBody>
      </p:sp>
    </p:spTree>
    <p:extLst>
      <p:ext uri="{BB962C8B-B14F-4D97-AF65-F5344CB8AC3E}">
        <p14:creationId xmlns:p14="http://schemas.microsoft.com/office/powerpoint/2010/main" val="327885288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nfOW-D-[D]"/>
          <p:cNvGraphicFramePr>
            <a:graphicFrameLocks noGrp="1"/>
          </p:cNvGraphicFramePr>
          <p:nvPr userDrawn="1">
            <p:extLst>
              <p:ext uri="{D42A27DB-BD31-4B8C-83A1-F6EECF244321}">
                <p14:modId xmlns:p14="http://schemas.microsoft.com/office/powerpoint/2010/main" val="1544399355"/>
              </p:ext>
            </p:extLst>
          </p:nvPr>
        </p:nvGraphicFramePr>
        <p:xfrm>
          <a:off x="453954" y="2540013"/>
          <a:ext cx="8685363" cy="1457049"/>
        </p:xfrm>
        <a:graphic>
          <a:graphicData uri="http://schemas.openxmlformats.org/drawingml/2006/table">
            <a:tbl>
              <a:tblPr/>
              <a:tblGrid>
                <a:gridCol w="2774300"/>
                <a:gridCol w="5911063"/>
              </a:tblGrid>
              <a:tr h="778336">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cs typeface="Arial" charset="0"/>
                        </a:rPr>
                        <a:t>Our clients’ industries </a:t>
                      </a:r>
                      <a:r>
                        <a:rPr kumimoji="0" lang="en-GB" sz="800" b="0" i="0" u="none" strike="noStrike" cap="none" normalizeH="0" baseline="0" smtClean="0">
                          <a:ln>
                            <a:noFill/>
                          </a:ln>
                          <a:solidFill>
                            <a:schemeClr val="tx1"/>
                          </a:solidFill>
                          <a:effectLst/>
                          <a:latin typeface="Arial" charset="0"/>
                          <a:cs typeface="Arial" charset="0"/>
                        </a:rPr>
                        <a:t>are extremely </a:t>
                      </a:r>
                      <a:r>
                        <a:rPr kumimoji="0" lang="en-GB"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NERA Economic Consulting will protect the confidentiality of all such client information.
Similarly, management consulting is a competitive business. We view our approaches and insights as proprietary and therefore look to our clients to protect NERA Economic Consulting’s interests in our proposals, presentations, methodologies and analytical techniques. Under no circumstances should this material be shared with any third party without the written consent of NERA Economic Consulting.
Copyright © NERA Economic Consulting</a:t>
                      </a:r>
                      <a:endParaRPr kumimoji="0" lang="en-US" sz="800" b="0" i="0" u="none" strike="noStrike" cap="none" normalizeH="0" baseline="0" dirty="0" smtClean="0">
                        <a:ln>
                          <a:noFill/>
                        </a:ln>
                        <a:solidFill>
                          <a:schemeClr val="tx1"/>
                        </a:solidFill>
                        <a:effectLst/>
                        <a:latin typeface="Arial" charset="0"/>
                        <a:cs typeface="Arial" charset="0"/>
                      </a:endParaRPr>
                    </a:p>
                  </a:txBody>
                  <a:tcPr marL="36570" marR="36570" marT="18288" marB="182880" horzOverflow="overflow">
                    <a:lnL>
                      <a:noFill/>
                    </a:lnL>
                    <a:lnR>
                      <a:noFill/>
                    </a:lnR>
                    <a:lnT>
                      <a:noFill/>
                    </a:lnT>
                    <a:lnB>
                      <a:noFill/>
                    </a:lnB>
                    <a:lnTlToBr>
                      <a:noFill/>
                    </a:lnTlToBr>
                    <a:lnBlToTr>
                      <a:noFill/>
                    </a:lnBlToTr>
                    <a:noFill/>
                  </a:tcPr>
                </a:tc>
              </a:tr>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a typeface="ＭＳ Ｐゴシック" pitchFamily="-65" charset="-128"/>
            </a:endParaRPr>
          </a:p>
        </p:txBody>
      </p:sp>
      <p:sp>
        <p:nvSpPr>
          <p:cNvPr id="4"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a typeface="ＭＳ Ｐゴシック" pitchFamily="-65" charset="-128"/>
            </a:endParaRPr>
          </a:p>
        </p:txBody>
      </p:sp>
    </p:spTree>
    <p:extLst>
      <p:ext uri="{BB962C8B-B14F-4D97-AF65-F5344CB8AC3E}">
        <p14:creationId xmlns:p14="http://schemas.microsoft.com/office/powerpoint/2010/main" val="166881534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538" y="382598"/>
            <a:ext cx="8685363" cy="758825"/>
          </a:xfrm>
        </p:spPr>
        <p:txBody>
          <a:bodyPr/>
          <a:lstStyle>
            <a:lvl1pPr>
              <a:defRPr/>
            </a:lvl1pPr>
          </a:lstStyle>
          <a:p>
            <a:r>
              <a:rPr lang="en-US" dirty="0" smtClean="0"/>
              <a:t>Content</a:t>
            </a:r>
            <a:endParaRPr lang="en-GB" dirty="0"/>
          </a:p>
        </p:txBody>
      </p:sp>
      <p:sp>
        <p:nvSpPr>
          <p:cNvPr id="2"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6"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5"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98385206"/>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568"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3953" y="2934392"/>
            <a:ext cx="2421778"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59591"/>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59591"/>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2986349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363"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8998"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9"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8"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0"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14796980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dirty="0">
              <a:solidFill>
                <a:srgbClr val="606060"/>
              </a:solidFill>
            </a:endParaRPr>
          </a:p>
        </p:txBody>
      </p:sp>
      <p:sp>
        <p:nvSpPr>
          <p:cNvPr id="6"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8"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dirty="0">
              <a:solidFill>
                <a:srgbClr val="606060"/>
              </a:solidFill>
            </a:endParaRPr>
          </a:p>
        </p:txBody>
      </p:sp>
      <p:sp>
        <p:nvSpPr>
          <p:cNvPr id="9" name="Copyright"/>
          <p:cNvSpPr txBox="1">
            <a:spLocks noChangeArrowheads="1"/>
          </p:cNvSpPr>
          <p:nvPr userDrawn="1"/>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12263648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4"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2"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3" name="Text Placeholder 19"/>
          <p:cNvSpPr>
            <a:spLocks noGrp="1"/>
          </p:cNvSpPr>
          <p:nvPr>
            <p:ph type="body" sz="quarter" idx="15" hasCustomPrompt="1"/>
          </p:nvPr>
        </p:nvSpPr>
        <p:spPr>
          <a:xfrm>
            <a:off x="453953"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582"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363" y="1930404"/>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8998" y="1930404"/>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1"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27353287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0"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4" name="Content Placeholder 2"/>
          <p:cNvSpPr>
            <a:spLocks noGrp="1"/>
          </p:cNvSpPr>
          <p:nvPr>
            <p:ph idx="1"/>
          </p:nvPr>
        </p:nvSpPr>
        <p:spPr>
          <a:xfrm>
            <a:off x="452363"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6"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363"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6"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2349081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6" name="Content Placeholder 2"/>
          <p:cNvSpPr>
            <a:spLocks noGrp="1"/>
          </p:cNvSpPr>
          <p:nvPr>
            <p:ph idx="25"/>
          </p:nvPr>
        </p:nvSpPr>
        <p:spPr>
          <a:xfrm>
            <a:off x="452366"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6" y="1407584"/>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582"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171"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6" y="3894810"/>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8"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6"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8"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9"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30158997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6"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538" y="382598"/>
            <a:ext cx="8685363"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20"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9"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0"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1"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2" name="Copyright"/>
          <p:cNvSpPr txBox="1">
            <a:spLocks noChangeArrowheads="1"/>
          </p:cNvSpPr>
          <p:nvPr userDrawn="1"/>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146822004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6" name="Content Placeholder 2"/>
          <p:cNvSpPr>
            <a:spLocks noGrp="1"/>
          </p:cNvSpPr>
          <p:nvPr>
            <p:ph idx="25"/>
          </p:nvPr>
        </p:nvSpPr>
        <p:spPr>
          <a:xfrm>
            <a:off x="452366"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20"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33"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userDrawn="1"/>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340862850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3"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4" name="Content Placeholder 2"/>
          <p:cNvSpPr>
            <a:spLocks noGrp="1"/>
          </p:cNvSpPr>
          <p:nvPr>
            <p:ph idx="26"/>
          </p:nvPr>
        </p:nvSpPr>
        <p:spPr>
          <a:xfrm>
            <a:off x="452366" y="14065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5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20" y="14065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6"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20"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5"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212992596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9"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33"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33"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6"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20"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6"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20"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0"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373366664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5"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4" name="Content Placeholder 2"/>
          <p:cNvSpPr>
            <a:spLocks noGrp="1"/>
          </p:cNvSpPr>
          <p:nvPr>
            <p:ph idx="34"/>
          </p:nvPr>
        </p:nvSpPr>
        <p:spPr>
          <a:xfrm>
            <a:off x="452366" y="140653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20002" y="140653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32" y="140653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6" y="1406535"/>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20002"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32"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6"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9"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316182289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22"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24" name="Text Placeholder 19"/>
          <p:cNvSpPr>
            <a:spLocks noGrp="1"/>
          </p:cNvSpPr>
          <p:nvPr>
            <p:ph type="body" sz="quarter" idx="34" hasCustomPrompt="1"/>
          </p:nvPr>
        </p:nvSpPr>
        <p:spPr>
          <a:xfrm>
            <a:off x="460305"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4817"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153"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554"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305"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4817"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153"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554"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38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38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38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2" y="1858921"/>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5765"/>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5765"/>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5765"/>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2" y="4355765"/>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7"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3441021889"/>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5" name="Content Placeholder 2"/>
          <p:cNvSpPr>
            <a:spLocks noGrp="1"/>
          </p:cNvSpPr>
          <p:nvPr>
            <p:ph idx="28"/>
          </p:nvPr>
        </p:nvSpPr>
        <p:spPr>
          <a:xfrm>
            <a:off x="3539541" y="1925641"/>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6" y="1925641"/>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1"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14649051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nfOW-D-[D]"/>
          <p:cNvGraphicFramePr>
            <a:graphicFrameLocks noGrp="1"/>
          </p:cNvGraphicFramePr>
          <p:nvPr userDrawn="1">
            <p:extLst>
              <p:ext uri="{D42A27DB-BD31-4B8C-83A1-F6EECF244321}">
                <p14:modId xmlns:p14="http://schemas.microsoft.com/office/powerpoint/2010/main" val="884937739"/>
              </p:ext>
            </p:extLst>
          </p:nvPr>
        </p:nvGraphicFramePr>
        <p:xfrm>
          <a:off x="453954" y="2540011"/>
          <a:ext cx="8685363" cy="1457049"/>
        </p:xfrm>
        <a:graphic>
          <a:graphicData uri="http://schemas.openxmlformats.org/drawingml/2006/table">
            <a:tbl>
              <a:tblPr/>
              <a:tblGrid>
                <a:gridCol w="2774300"/>
                <a:gridCol w="5911063"/>
              </a:tblGrid>
              <a:tr h="778336">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cs typeface="Arial" charset="0"/>
                        </a:rPr>
                        <a:t>Our clients’ industries </a:t>
                      </a:r>
                      <a:r>
                        <a:rPr kumimoji="0" lang="en-GB" sz="800" b="0" i="0" u="none" strike="noStrike" cap="none" normalizeH="0" baseline="0" smtClean="0">
                          <a:ln>
                            <a:noFill/>
                          </a:ln>
                          <a:solidFill>
                            <a:schemeClr val="tx1"/>
                          </a:solidFill>
                          <a:effectLst/>
                          <a:latin typeface="Arial" charset="0"/>
                          <a:cs typeface="Arial" charset="0"/>
                        </a:rPr>
                        <a:t>are extremely </a:t>
                      </a:r>
                      <a:r>
                        <a:rPr kumimoji="0" lang="en-GB"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NERA Economic Consulting will protect the confidentiality of all such client information.
Similarly, management consulting is a competitive business. We view our approaches and insights as proprietary and therefore look to our clients to protect NERA Economic Consulting’s interests in our proposals, presentations, methodologies and analytical techniques. Under no circumstances should this material be shared with any third party without the written consent of NERA Economic Consulting.
Copyright © NERA Economic Consulting</a:t>
                      </a:r>
                      <a:endParaRPr kumimoji="0" lang="en-US" sz="800" b="0" i="0" u="none" strike="noStrike" cap="none" normalizeH="0" baseline="0" dirty="0" smtClean="0">
                        <a:ln>
                          <a:noFill/>
                        </a:ln>
                        <a:solidFill>
                          <a:schemeClr val="tx1"/>
                        </a:solidFill>
                        <a:effectLst/>
                        <a:latin typeface="Arial" charset="0"/>
                        <a:cs typeface="Arial" charset="0"/>
                      </a:endParaRPr>
                    </a:p>
                  </a:txBody>
                  <a:tcPr marL="36570" marR="36570" marT="18288" marB="182880" horzOverflow="overflow">
                    <a:lnL>
                      <a:noFill/>
                    </a:lnL>
                    <a:lnR>
                      <a:noFill/>
                    </a:lnR>
                    <a:lnT>
                      <a:noFill/>
                    </a:lnT>
                    <a:lnB>
                      <a:noFill/>
                    </a:lnB>
                    <a:lnTlToBr>
                      <a:noFill/>
                    </a:lnTlToBr>
                    <a:lnBlToTr>
                      <a:noFill/>
                    </a:lnBlToTr>
                    <a:noFill/>
                  </a:tcPr>
                </a:tc>
              </a:tr>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166976594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6"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33"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33" y="1925641"/>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1"/>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48140825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630" y="385763"/>
            <a:ext cx="685687" cy="914400"/>
          </a:xfrm>
          <a:noFill/>
          <a:ln>
            <a:noFill/>
          </a:ln>
        </p:spPr>
        <p:txBody>
          <a:bodyPr anchor="ctr" anchorCtr="0"/>
          <a:lstStyle>
            <a:lvl1pPr marL="0" indent="0" algn="ctr">
              <a:buFontTx/>
              <a:buNone/>
              <a:defRPr sz="1000" b="1">
                <a:solidFill>
                  <a:srgbClr val="808080"/>
                </a:solidFill>
              </a:defRPr>
            </a:lvl1pPr>
          </a:lstStyle>
          <a:p>
            <a:r>
              <a:rPr lang="en-US" dirty="0" smtClean="0"/>
              <a:t>Click icon to add picture</a:t>
            </a:r>
            <a:endParaRPr lang="en-GB" dirty="0"/>
          </a:p>
        </p:txBody>
      </p:sp>
      <p:sp>
        <p:nvSpPr>
          <p:cNvPr id="9" name="Text Placeholder 8"/>
          <p:cNvSpPr>
            <a:spLocks noGrp="1"/>
          </p:cNvSpPr>
          <p:nvPr>
            <p:ph type="body" sz="quarter" idx="12"/>
          </p:nvPr>
        </p:nvSpPr>
        <p:spPr>
          <a:xfrm>
            <a:off x="449193" y="1406527"/>
            <a:ext cx="8685363"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8"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2"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5" name="Title 1"/>
          <p:cNvSpPr>
            <a:spLocks noGrp="1"/>
          </p:cNvSpPr>
          <p:nvPr>
            <p:ph type="title"/>
          </p:nvPr>
        </p:nvSpPr>
        <p:spPr>
          <a:xfrm>
            <a:off x="455541" y="382598"/>
            <a:ext cx="7899680" cy="758825"/>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2491158135"/>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242" y="1406533"/>
            <a:ext cx="2735887" cy="3838575"/>
          </a:xfrm>
        </p:spPr>
        <p:txBody>
          <a:bodyPr anchor="ctr" anchorCtr="0"/>
          <a:lstStyle>
            <a:lvl1pPr marL="0" indent="0" algn="ctr">
              <a:buFontTx/>
              <a:buNone/>
              <a:defRPr sz="1200" b="1">
                <a:solidFill>
                  <a:srgbClr val="808080"/>
                </a:solidFill>
              </a:defRPr>
            </a:lvl1pPr>
          </a:lstStyle>
          <a:p>
            <a:r>
              <a:rPr lang="en-US" dirty="0" smtClean="0"/>
              <a:t>Click icon to add picture</a:t>
            </a:r>
            <a:endParaRPr lang="en-GB" dirty="0"/>
          </a:p>
        </p:txBody>
      </p:sp>
      <p:sp>
        <p:nvSpPr>
          <p:cNvPr id="13" name="Text Placeholder 12"/>
          <p:cNvSpPr>
            <a:spLocks noGrp="1"/>
          </p:cNvSpPr>
          <p:nvPr>
            <p:ph type="body" sz="quarter" idx="12"/>
          </p:nvPr>
        </p:nvSpPr>
        <p:spPr>
          <a:xfrm>
            <a:off x="3801434"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 name="DocID"/>
          <p:cNvSpPr txBox="1"/>
          <p:nvPr/>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9" name="Copyright"/>
          <p:cNvSpPr txBox="1">
            <a:spLocks noChangeArrowheads="1"/>
          </p:cNvSpPr>
          <p:nvPr/>
        </p:nvSpPr>
        <p:spPr bwMode="gray">
          <a:xfrm>
            <a:off x="46030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1" name="Rectangle 15"/>
          <p:cNvSpPr>
            <a:spLocks noChangeArrowheads="1"/>
          </p:cNvSpPr>
          <p:nvPr userDrawn="1"/>
        </p:nvSpPr>
        <p:spPr bwMode="gray">
          <a:xfrm>
            <a:off x="8534583" y="6477013"/>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2" name="DocID"/>
          <p:cNvSpPr txBox="1"/>
          <p:nvPr userDrawn="1"/>
        </p:nvSpPr>
        <p:spPr>
          <a:xfrm>
            <a:off x="126723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6" name="Title 1"/>
          <p:cNvSpPr>
            <a:spLocks noGrp="1"/>
          </p:cNvSpPr>
          <p:nvPr>
            <p:ph type="title"/>
          </p:nvPr>
        </p:nvSpPr>
        <p:spPr>
          <a:xfrm>
            <a:off x="455538" y="382598"/>
            <a:ext cx="8685363" cy="758825"/>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97681332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5" name="Picture 31" descr="NERAblue"/>
          <p:cNvPicPr>
            <a:picLocks noChangeAspect="1" noChangeArrowheads="1"/>
          </p:cNvPicPr>
          <p:nvPr userDrawn="1"/>
        </p:nvPicPr>
        <p:blipFill>
          <a:blip r:embed="rId2"/>
          <a:srcRect/>
          <a:stretch>
            <a:fillRect/>
          </a:stretch>
        </p:blipFill>
        <p:spPr bwMode="auto">
          <a:xfrm>
            <a:off x="3950497" y="3174209"/>
            <a:ext cx="1700212" cy="509588"/>
          </a:xfrm>
          <a:prstGeom prst="rect">
            <a:avLst/>
          </a:prstGeom>
          <a:noFill/>
          <a:ln w="9525">
            <a:noFill/>
            <a:miter lim="800000"/>
            <a:headEnd/>
            <a:tailEnd/>
          </a:ln>
        </p:spPr>
      </p:pic>
    </p:spTree>
    <p:extLst>
      <p:ext uri="{BB962C8B-B14F-4D97-AF65-F5344CB8AC3E}">
        <p14:creationId xmlns:p14="http://schemas.microsoft.com/office/powerpoint/2010/main" val="137319441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254452"/>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Tree>
    <p:extLst>
      <p:ext uri="{BB962C8B-B14F-4D97-AF65-F5344CB8AC3E}">
        <p14:creationId xmlns:p14="http://schemas.microsoft.com/office/powerpoint/2010/main" val="330916854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8408" name="MMC_CoverShape"/>
          <p:cNvGrpSpPr>
            <a:grpSpLocks/>
          </p:cNvGrpSpPr>
          <p:nvPr>
            <p:custDataLst>
              <p:tags r:id="rId1"/>
            </p:custDataLst>
          </p:nvPr>
        </p:nvGrpSpPr>
        <p:grpSpPr bwMode="auto">
          <a:xfrm>
            <a:off x="0" y="3073400"/>
            <a:ext cx="9599612" cy="3200400"/>
            <a:chOff x="0" y="1936"/>
            <a:chExt cx="6048" cy="2016"/>
          </a:xfrm>
        </p:grpSpPr>
        <p:sp>
          <p:nvSpPr>
            <p:cNvPr id="8409" name="Freeform 217"/>
            <p:cNvSpPr>
              <a:spLocks/>
            </p:cNvSpPr>
            <p:nvPr userDrawn="1"/>
          </p:nvSpPr>
          <p:spPr bwMode="gray">
            <a:xfrm>
              <a:off x="0" y="1936"/>
              <a:ext cx="576" cy="2016"/>
            </a:xfrm>
            <a:custGeom>
              <a:avLst/>
              <a:gdLst>
                <a:gd name="T0" fmla="*/ 0 w 576"/>
                <a:gd name="T1" fmla="*/ 864 h 2016"/>
                <a:gd name="T2" fmla="*/ 576 w 576"/>
                <a:gd name="T3" fmla="*/ 0 h 2016"/>
                <a:gd name="T4" fmla="*/ 448 w 576"/>
                <a:gd name="T5" fmla="*/ 2016 h 2016"/>
                <a:gd name="T6" fmla="*/ 0 w 576"/>
                <a:gd name="T7" fmla="*/ 2016 h 2016"/>
              </a:gdLst>
              <a:ahLst/>
              <a:cxnLst>
                <a:cxn ang="0">
                  <a:pos x="T0" y="T1"/>
                </a:cxn>
                <a:cxn ang="0">
                  <a:pos x="T2" y="T3"/>
                </a:cxn>
                <a:cxn ang="0">
                  <a:pos x="T4" y="T5"/>
                </a:cxn>
                <a:cxn ang="0">
                  <a:pos x="T6" y="T7"/>
                </a:cxn>
              </a:cxnLst>
              <a:rect l="0" t="0" r="r" b="b"/>
              <a:pathLst>
                <a:path w="576" h="2016">
                  <a:moveTo>
                    <a:pt x="0" y="864"/>
                  </a:moveTo>
                  <a:lnTo>
                    <a:pt x="576" y="0"/>
                  </a:lnTo>
                  <a:lnTo>
                    <a:pt x="448" y="2016"/>
                  </a:lnTo>
                  <a:lnTo>
                    <a:pt x="0" y="2016"/>
                  </a:lnTo>
                </a:path>
              </a:pathLst>
            </a:custGeom>
            <a:solidFill>
              <a:srgbClr val="016D9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sp>
          <p:nvSpPr>
            <p:cNvPr id="8410" name="Freeform 218"/>
            <p:cNvSpPr>
              <a:spLocks/>
            </p:cNvSpPr>
            <p:nvPr userDrawn="1"/>
          </p:nvSpPr>
          <p:spPr bwMode="gray">
            <a:xfrm>
              <a:off x="288" y="1936"/>
              <a:ext cx="5344" cy="2016"/>
            </a:xfrm>
            <a:custGeom>
              <a:avLst/>
              <a:gdLst>
                <a:gd name="T0" fmla="*/ 0 w 5344"/>
                <a:gd name="T1" fmla="*/ 2016 h 2016"/>
                <a:gd name="T2" fmla="*/ 288 w 5344"/>
                <a:gd name="T3" fmla="*/ 0 h 2016"/>
                <a:gd name="T4" fmla="*/ 5344 w 5344"/>
                <a:gd name="T5" fmla="*/ 2016 h 2016"/>
              </a:gdLst>
              <a:ahLst/>
              <a:cxnLst>
                <a:cxn ang="0">
                  <a:pos x="T0" y="T1"/>
                </a:cxn>
                <a:cxn ang="0">
                  <a:pos x="T2" y="T3"/>
                </a:cxn>
                <a:cxn ang="0">
                  <a:pos x="T4" y="T5"/>
                </a:cxn>
              </a:cxnLst>
              <a:rect l="0" t="0" r="r" b="b"/>
              <a:pathLst>
                <a:path w="5344" h="2016">
                  <a:moveTo>
                    <a:pt x="0" y="2016"/>
                  </a:moveTo>
                  <a:lnTo>
                    <a:pt x="288" y="0"/>
                  </a:lnTo>
                  <a:lnTo>
                    <a:pt x="5344" y="2016"/>
                  </a:lnTo>
                </a:path>
              </a:pathLst>
            </a:custGeom>
            <a:solidFill>
              <a:srgbClr val="00A8C8"/>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sp>
          <p:nvSpPr>
            <p:cNvPr id="8411" name="Freeform 219"/>
            <p:cNvSpPr>
              <a:spLocks/>
            </p:cNvSpPr>
            <p:nvPr userDrawn="1"/>
          </p:nvSpPr>
          <p:spPr bwMode="gray">
            <a:xfrm>
              <a:off x="576" y="1936"/>
              <a:ext cx="5472" cy="2016"/>
            </a:xfrm>
            <a:custGeom>
              <a:avLst/>
              <a:gdLst>
                <a:gd name="T0" fmla="*/ 4896 w 5472"/>
                <a:gd name="T1" fmla="*/ 2016 h 2016"/>
                <a:gd name="T2" fmla="*/ 0 w 5472"/>
                <a:gd name="T3" fmla="*/ 0 h 2016"/>
                <a:gd name="T4" fmla="*/ 5472 w 5472"/>
                <a:gd name="T5" fmla="*/ 128 h 2016"/>
                <a:gd name="T6" fmla="*/ 5472 w 5472"/>
                <a:gd name="T7" fmla="*/ 2016 h 2016"/>
              </a:gdLst>
              <a:ahLst/>
              <a:cxnLst>
                <a:cxn ang="0">
                  <a:pos x="T0" y="T1"/>
                </a:cxn>
                <a:cxn ang="0">
                  <a:pos x="T2" y="T3"/>
                </a:cxn>
                <a:cxn ang="0">
                  <a:pos x="T4" y="T5"/>
                </a:cxn>
                <a:cxn ang="0">
                  <a:pos x="T6" y="T7"/>
                </a:cxn>
              </a:cxnLst>
              <a:rect l="0" t="0" r="r" b="b"/>
              <a:pathLst>
                <a:path w="5472" h="2016">
                  <a:moveTo>
                    <a:pt x="4896" y="2016"/>
                  </a:moveTo>
                  <a:lnTo>
                    <a:pt x="0" y="0"/>
                  </a:lnTo>
                  <a:lnTo>
                    <a:pt x="5472" y="128"/>
                  </a:lnTo>
                  <a:lnTo>
                    <a:pt x="5472" y="2016"/>
                  </a:lnTo>
                </a:path>
              </a:pathLst>
            </a:custGeom>
            <a:solidFill>
              <a:srgbClr val="002C77"/>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sp>
          <p:nvSpPr>
            <p:cNvPr id="8412" name="Freeform 220"/>
            <p:cNvSpPr>
              <a:spLocks/>
            </p:cNvSpPr>
            <p:nvPr userDrawn="1"/>
          </p:nvSpPr>
          <p:spPr bwMode="gray">
            <a:xfrm>
              <a:off x="576" y="1936"/>
              <a:ext cx="5472" cy="288"/>
            </a:xfrm>
            <a:custGeom>
              <a:avLst/>
              <a:gdLst>
                <a:gd name="T0" fmla="*/ 5472 w 5472"/>
                <a:gd name="T1" fmla="*/ 288 h 288"/>
                <a:gd name="T2" fmla="*/ 0 w 5472"/>
                <a:gd name="T3" fmla="*/ 0 h 288"/>
                <a:gd name="T4" fmla="*/ 5472 w 5472"/>
                <a:gd name="T5" fmla="*/ 0 h 288"/>
              </a:gdLst>
              <a:ahLst/>
              <a:cxnLst>
                <a:cxn ang="0">
                  <a:pos x="T0" y="T1"/>
                </a:cxn>
                <a:cxn ang="0">
                  <a:pos x="T2" y="T3"/>
                </a:cxn>
                <a:cxn ang="0">
                  <a:pos x="T4" y="T5"/>
                </a:cxn>
              </a:cxnLst>
              <a:rect l="0" t="0" r="r" b="b"/>
              <a:pathLst>
                <a:path w="5472" h="288">
                  <a:moveTo>
                    <a:pt x="5472" y="288"/>
                  </a:moveTo>
                  <a:lnTo>
                    <a:pt x="0" y="0"/>
                  </a:lnTo>
                  <a:lnTo>
                    <a:pt x="5472" y="0"/>
                  </a:lnTo>
                </a:path>
              </a:pathLst>
            </a:custGeom>
            <a:solidFill>
              <a:srgbClr val="A6E2E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dirty="0">
                <a:solidFill>
                  <a:srgbClr val="000000"/>
                </a:solidFill>
                <a:ea typeface="ＭＳ Ｐゴシック" pitchFamily="-65" charset="-128"/>
              </a:endParaRPr>
            </a:p>
          </p:txBody>
        </p:sp>
      </p:grpSp>
      <p:sp>
        <p:nvSpPr>
          <p:cNvPr id="8417" name="Copyright"/>
          <p:cNvSpPr txBox="1">
            <a:spLocks noChangeArrowheads="1"/>
          </p:cNvSpPr>
          <p:nvPr/>
        </p:nvSpPr>
        <p:spPr bwMode="gray">
          <a:xfrm>
            <a:off x="903142" y="6594126"/>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3" name="Text Placeholder 2"/>
          <p:cNvSpPr>
            <a:spLocks noGrp="1"/>
          </p:cNvSpPr>
          <p:nvPr>
            <p:ph type="body" sz="quarter" idx="10" hasCustomPrompt="1"/>
          </p:nvPr>
        </p:nvSpPr>
        <p:spPr>
          <a:xfrm>
            <a:off x="903138"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249" y="2395220"/>
            <a:ext cx="4853138"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542"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41"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141"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a typeface="ＭＳ Ｐゴシック" pitchFamily="-65" charset="-128"/>
            </a:endParaRPr>
          </a:p>
        </p:txBody>
      </p:sp>
      <p:sp>
        <p:nvSpPr>
          <p:cNvPr id="15" name="Subnomenclature"/>
          <p:cNvSpPr txBox="1"/>
          <p:nvPr userDrawn="1"/>
        </p:nvSpPr>
        <p:spPr>
          <a:xfrm>
            <a:off x="903141"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a typeface="ＭＳ Ｐゴシック" pitchFamily="-65" charset="-128"/>
            </a:endParaRPr>
          </a:p>
        </p:txBody>
      </p:sp>
      <p:pic>
        <p:nvPicPr>
          <p:cNvPr id="8" name="OWEndorsemen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66366" y="6459538"/>
            <a:ext cx="1619618" cy="228600"/>
          </a:xfrm>
          <a:prstGeom prst="rect">
            <a:avLst/>
          </a:prstGeom>
        </p:spPr>
      </p:pic>
      <p:pic>
        <p:nvPicPr>
          <p:cNvPr id="17" name="Picture 51" descr="NERA_horizontal_294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27222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299" y="385769"/>
            <a:ext cx="8674254"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3" y="1406529"/>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580" y="6478594"/>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6"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4"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7" name="Rectangle 15"/>
          <p:cNvSpPr>
            <a:spLocks noChangeArrowheads="1"/>
          </p:cNvSpPr>
          <p:nvPr userDrawn="1"/>
        </p:nvSpPr>
        <p:spPr bwMode="gray">
          <a:xfrm>
            <a:off x="8534580" y="6478594"/>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9"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Tree>
    <p:extLst>
      <p:ext uri="{BB962C8B-B14F-4D97-AF65-F5344CB8AC3E}">
        <p14:creationId xmlns:p14="http://schemas.microsoft.com/office/powerpoint/2010/main" val="178799981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dirty="0">
              <a:solidFill>
                <a:srgbClr val="606060"/>
              </a:solidFill>
              <a:ea typeface="ＭＳ Ｐゴシック" pitchFamily="-65" charset="-128"/>
            </a:endParaRPr>
          </a:p>
        </p:txBody>
      </p:sp>
      <p:sp>
        <p:nvSpPr>
          <p:cNvPr id="7"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6"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8"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dirty="0">
              <a:solidFill>
                <a:srgbClr val="606060"/>
              </a:solidFill>
              <a:ea typeface="ＭＳ Ｐゴシック" pitchFamily="-65" charset="-128"/>
            </a:endParaRPr>
          </a:p>
        </p:txBody>
      </p:sp>
    </p:spTree>
    <p:extLst>
      <p:ext uri="{BB962C8B-B14F-4D97-AF65-F5344CB8AC3E}">
        <p14:creationId xmlns:p14="http://schemas.microsoft.com/office/powerpoint/2010/main" val="3410020953"/>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nfOW-D-[D]"/>
          <p:cNvGraphicFramePr>
            <a:graphicFrameLocks noGrp="1"/>
          </p:cNvGraphicFramePr>
          <p:nvPr userDrawn="1">
            <p:extLst>
              <p:ext uri="{D42A27DB-BD31-4B8C-83A1-F6EECF244321}">
                <p14:modId xmlns:p14="http://schemas.microsoft.com/office/powerpoint/2010/main" val="1919055334"/>
              </p:ext>
            </p:extLst>
          </p:nvPr>
        </p:nvGraphicFramePr>
        <p:xfrm>
          <a:off x="453951" y="2540006"/>
          <a:ext cx="8685364" cy="1457049"/>
        </p:xfrm>
        <a:graphic>
          <a:graphicData uri="http://schemas.openxmlformats.org/drawingml/2006/table">
            <a:tbl>
              <a:tblPr/>
              <a:tblGrid>
                <a:gridCol w="2774301"/>
                <a:gridCol w="5911063"/>
              </a:tblGrid>
              <a:tr h="778336">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GB" sz="800" b="0" i="0" u="none" strike="noStrike" cap="none" normalizeH="0" baseline="0" dirty="0" smtClean="0">
                          <a:ln>
                            <a:noFill/>
                          </a:ln>
                          <a:solidFill>
                            <a:schemeClr val="tx1"/>
                          </a:solidFill>
                          <a:effectLst/>
                          <a:latin typeface="Arial" charset="0"/>
                          <a:cs typeface="Arial" charset="0"/>
                        </a:rPr>
                        <a:t>Our clients’ industries </a:t>
                      </a:r>
                      <a:r>
                        <a:rPr kumimoji="0" lang="en-GB" sz="800" b="0" i="0" u="none" strike="noStrike" cap="none" normalizeH="0" baseline="0" smtClean="0">
                          <a:ln>
                            <a:noFill/>
                          </a:ln>
                          <a:solidFill>
                            <a:schemeClr val="tx1"/>
                          </a:solidFill>
                          <a:effectLst/>
                          <a:latin typeface="Arial" charset="0"/>
                          <a:cs typeface="Arial" charset="0"/>
                        </a:rPr>
                        <a:t>are extremely </a:t>
                      </a:r>
                      <a:r>
                        <a:rPr kumimoji="0" lang="en-GB"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NERA Economic Consulting will protect the confidentiality of all such client information.
Similarly, management consulting is a competitive business. We view our approaches and insights as proprietary and therefore look to our clients to protect NERA Economic Consulting’s interests in our proposals, presentations, methodologies and analytical techniques. Under no circumstances should this material be shared with any third party without the written consent of NERA Economic Consulting.
Copyright © NERA Economic Consulting</a:t>
                      </a:r>
                      <a:endParaRPr kumimoji="0" lang="en-US" sz="800" b="0" i="0" u="none" strike="noStrike" cap="none" normalizeH="0" baseline="0" dirty="0" smtClean="0">
                        <a:ln>
                          <a:noFill/>
                        </a:ln>
                        <a:solidFill>
                          <a:schemeClr val="tx1"/>
                        </a:solidFill>
                        <a:effectLst/>
                        <a:latin typeface="Arial" charset="0"/>
                        <a:cs typeface="Arial" charset="0"/>
                      </a:endParaRPr>
                    </a:p>
                  </a:txBody>
                  <a:tcPr marL="36570" marR="36570" marT="18288" marB="182880" horzOverflow="overflow">
                    <a:lnL>
                      <a:noFill/>
                    </a:lnL>
                    <a:lnR>
                      <a:noFill/>
                    </a:lnR>
                    <a:lnT>
                      <a:noFill/>
                    </a:lnT>
                    <a:lnB>
                      <a:noFill/>
                    </a:lnB>
                    <a:lnTlToBr>
                      <a:noFill/>
                    </a:lnTlToBr>
                    <a:lnBlToTr>
                      <a:noFill/>
                    </a:lnBlToTr>
                    <a:noFill/>
                  </a:tcPr>
                </a:tc>
              </a:tr>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Arial" charset="0"/>
                        <a:cs typeface="Arial" charset="0"/>
                      </a:endParaRP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a typeface="ＭＳ Ｐゴシック" pitchFamily="-65" charset="-128"/>
            </a:endParaRPr>
          </a:p>
        </p:txBody>
      </p:sp>
      <p:sp>
        <p:nvSpPr>
          <p:cNvPr id="4"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a typeface="ＭＳ Ｐゴシック" pitchFamily="-65" charset="-128"/>
            </a:endParaRPr>
          </a:p>
        </p:txBody>
      </p:sp>
    </p:spTree>
    <p:extLst>
      <p:ext uri="{BB962C8B-B14F-4D97-AF65-F5344CB8AC3E}">
        <p14:creationId xmlns:p14="http://schemas.microsoft.com/office/powerpoint/2010/main" val="33430112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540" y="382593"/>
            <a:ext cx="8685363" cy="758825"/>
          </a:xfrm>
        </p:spPr>
        <p:txBody>
          <a:bodyPr/>
          <a:lstStyle>
            <a:lvl1pPr>
              <a:defRPr/>
            </a:lvl1pPr>
          </a:lstStyle>
          <a:p>
            <a:r>
              <a:rPr lang="en-US" dirty="0" smtClean="0"/>
              <a:t>Content</a:t>
            </a:r>
            <a:endParaRPr lang="en-GB" dirty="0"/>
          </a:p>
        </p:txBody>
      </p:sp>
      <p:sp>
        <p:nvSpPr>
          <p:cNvPr id="2"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5"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8" name="Copyright"/>
          <p:cNvSpPr txBox="1">
            <a:spLocks noChangeArrowheads="1"/>
          </p:cNvSpPr>
          <p:nvPr userDrawn="1"/>
        </p:nvSpPr>
        <p:spPr bwMode="gray">
          <a:xfrm>
            <a:off x="460305" y="6539141"/>
            <a:ext cx="1203856"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a:t>
            </a:r>
            <a:endParaRPr lang="en-GB" sz="700" dirty="0">
              <a:solidFill>
                <a:srgbClr val="606060"/>
              </a:solidFill>
              <a:cs typeface="Arial" charset="0"/>
            </a:endParaRPr>
          </a:p>
        </p:txBody>
      </p:sp>
    </p:spTree>
    <p:extLst>
      <p:ext uri="{BB962C8B-B14F-4D97-AF65-F5344CB8AC3E}">
        <p14:creationId xmlns:p14="http://schemas.microsoft.com/office/powerpoint/2010/main" val="427250141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538" y="382593"/>
            <a:ext cx="8685364" cy="758825"/>
          </a:xfrm>
        </p:spPr>
        <p:txBody>
          <a:bodyPr/>
          <a:lstStyle>
            <a:lvl1pPr>
              <a:defRPr/>
            </a:lvl1pPr>
          </a:lstStyle>
          <a:p>
            <a:r>
              <a:rPr lang="en-US" dirty="0" smtClean="0"/>
              <a:t>Content</a:t>
            </a:r>
            <a:endParaRPr lang="en-GB" dirty="0"/>
          </a:p>
        </p:txBody>
      </p:sp>
      <p:sp>
        <p:nvSpPr>
          <p:cNvPr id="2"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6"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5"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8"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3209313028"/>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564"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3952" y="2934392"/>
            <a:ext cx="2421779"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59584"/>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59584"/>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17548322"/>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364" y="1406526"/>
            <a:ext cx="38903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8998" y="1406526"/>
            <a:ext cx="38903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9"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8"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0"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1"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1614280125"/>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4"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2"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3" name="Text Placeholder 19"/>
          <p:cNvSpPr>
            <a:spLocks noGrp="1"/>
          </p:cNvSpPr>
          <p:nvPr>
            <p:ph type="body" sz="quarter" idx="15" hasCustomPrompt="1"/>
          </p:nvPr>
        </p:nvSpPr>
        <p:spPr>
          <a:xfrm>
            <a:off x="453953"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582"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364" y="1930404"/>
            <a:ext cx="3890318"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8998" y="1930404"/>
            <a:ext cx="3890318"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1"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7"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1827108052"/>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0"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4" name="Content Placeholder 2"/>
          <p:cNvSpPr>
            <a:spLocks noGrp="1"/>
          </p:cNvSpPr>
          <p:nvPr>
            <p:ph idx="1"/>
          </p:nvPr>
        </p:nvSpPr>
        <p:spPr>
          <a:xfrm>
            <a:off x="452364" y="1406525"/>
            <a:ext cx="3890318"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4" y="1406525"/>
            <a:ext cx="3890318"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364" y="3904629"/>
            <a:ext cx="3890318"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4" y="3904629"/>
            <a:ext cx="3890318"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7"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3742515587"/>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6" name="Content Placeholder 2"/>
          <p:cNvSpPr>
            <a:spLocks noGrp="1"/>
          </p:cNvSpPr>
          <p:nvPr>
            <p:ph idx="25"/>
          </p:nvPr>
        </p:nvSpPr>
        <p:spPr>
          <a:xfrm>
            <a:off x="452366" y="1871134"/>
            <a:ext cx="3885558"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6" y="1407584"/>
            <a:ext cx="3885558"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582"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170"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6" y="3894810"/>
            <a:ext cx="3885558"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8" y="1871134"/>
            <a:ext cx="3885558"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6" y="4358360"/>
            <a:ext cx="3885558"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8" y="4358360"/>
            <a:ext cx="3885558"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9"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20"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422781233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4"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538" y="382593"/>
            <a:ext cx="8685364"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18"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9"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0"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1"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2"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3385079235"/>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5"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6" name="Content Placeholder 2"/>
          <p:cNvSpPr>
            <a:spLocks noGrp="1"/>
          </p:cNvSpPr>
          <p:nvPr>
            <p:ph idx="25"/>
          </p:nvPr>
        </p:nvSpPr>
        <p:spPr>
          <a:xfrm>
            <a:off x="452364"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18"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32"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665625176"/>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3"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4" name="Content Placeholder 2"/>
          <p:cNvSpPr>
            <a:spLocks noGrp="1"/>
          </p:cNvSpPr>
          <p:nvPr>
            <p:ph idx="26"/>
          </p:nvPr>
        </p:nvSpPr>
        <p:spPr>
          <a:xfrm>
            <a:off x="452364" y="1406531"/>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531"/>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18" y="1406531"/>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4"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18" y="3886734"/>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5"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7"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3818881238"/>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9"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32"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32"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4"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18"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4"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18"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0"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22"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178391608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566"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3953" y="2934392"/>
            <a:ext cx="2421778"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59589"/>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59589"/>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2482780"/>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5"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4" name="Content Placeholder 2"/>
          <p:cNvSpPr>
            <a:spLocks noGrp="1"/>
          </p:cNvSpPr>
          <p:nvPr>
            <p:ph idx="34"/>
          </p:nvPr>
        </p:nvSpPr>
        <p:spPr>
          <a:xfrm>
            <a:off x="452364" y="140653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19999" y="140653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30" y="140653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3" y="140653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4"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19999"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30"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3" y="3911511"/>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9"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20"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384192471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22"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24" name="Text Placeholder 19"/>
          <p:cNvSpPr>
            <a:spLocks noGrp="1"/>
          </p:cNvSpPr>
          <p:nvPr>
            <p:ph type="body" sz="quarter" idx="34" hasCustomPrompt="1"/>
          </p:nvPr>
        </p:nvSpPr>
        <p:spPr>
          <a:xfrm>
            <a:off x="460302"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4814"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150"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551"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302"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4814"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150"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551"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38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38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386"/>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3" y="1858919"/>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575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575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575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3" y="4355758"/>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7"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28"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1483438179"/>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5" name="Content Placeholder 2"/>
          <p:cNvSpPr>
            <a:spLocks noGrp="1"/>
          </p:cNvSpPr>
          <p:nvPr>
            <p:ph idx="28"/>
          </p:nvPr>
        </p:nvSpPr>
        <p:spPr>
          <a:xfrm>
            <a:off x="3539541" y="1925641"/>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4" y="1925641"/>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1"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2"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248348600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3"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6"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31"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31" y="1925641"/>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1"/>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Tree>
    <p:extLst>
      <p:ext uri="{BB962C8B-B14F-4D97-AF65-F5344CB8AC3E}">
        <p14:creationId xmlns:p14="http://schemas.microsoft.com/office/powerpoint/2010/main" val="437465990"/>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627" y="385763"/>
            <a:ext cx="685687" cy="914400"/>
          </a:xfrm>
          <a:noFill/>
          <a:ln>
            <a:noFill/>
          </a:ln>
        </p:spPr>
        <p:txBody>
          <a:bodyPr anchor="ctr" anchorCtr="0"/>
          <a:lstStyle>
            <a:lvl1pPr marL="0" indent="0" algn="ctr">
              <a:buFontTx/>
              <a:buNone/>
              <a:defRPr sz="1000" b="1">
                <a:solidFill>
                  <a:srgbClr val="808080"/>
                </a:solidFill>
              </a:defRPr>
            </a:lvl1pPr>
          </a:lstStyle>
          <a:p>
            <a:r>
              <a:rPr lang="en-US" dirty="0" smtClean="0"/>
              <a:t>Click icon to add picture</a:t>
            </a:r>
            <a:endParaRPr lang="en-GB" dirty="0"/>
          </a:p>
        </p:txBody>
      </p:sp>
      <p:sp>
        <p:nvSpPr>
          <p:cNvPr id="9" name="Text Placeholder 8"/>
          <p:cNvSpPr>
            <a:spLocks noGrp="1"/>
          </p:cNvSpPr>
          <p:nvPr>
            <p:ph type="body" sz="quarter" idx="12"/>
          </p:nvPr>
        </p:nvSpPr>
        <p:spPr>
          <a:xfrm>
            <a:off x="449191" y="1406527"/>
            <a:ext cx="8685364"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8"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2"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3"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5" name="Title 1"/>
          <p:cNvSpPr>
            <a:spLocks noGrp="1"/>
          </p:cNvSpPr>
          <p:nvPr>
            <p:ph type="title"/>
          </p:nvPr>
        </p:nvSpPr>
        <p:spPr>
          <a:xfrm>
            <a:off x="455541" y="382593"/>
            <a:ext cx="7899680" cy="758825"/>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2906411665"/>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239" y="1406531"/>
            <a:ext cx="2735887" cy="3838575"/>
          </a:xfrm>
        </p:spPr>
        <p:txBody>
          <a:bodyPr anchor="ctr" anchorCtr="0"/>
          <a:lstStyle>
            <a:lvl1pPr marL="0" indent="0" algn="ctr">
              <a:buFontTx/>
              <a:buNone/>
              <a:defRPr sz="1200" b="1">
                <a:solidFill>
                  <a:srgbClr val="808080"/>
                </a:solidFill>
              </a:defRPr>
            </a:lvl1pPr>
          </a:lstStyle>
          <a:p>
            <a:r>
              <a:rPr lang="en-US" dirty="0" smtClean="0"/>
              <a:t>Click icon to add picture</a:t>
            </a:r>
            <a:endParaRPr lang="en-GB" dirty="0"/>
          </a:p>
        </p:txBody>
      </p:sp>
      <p:sp>
        <p:nvSpPr>
          <p:cNvPr id="13" name="Text Placeholder 12"/>
          <p:cNvSpPr>
            <a:spLocks noGrp="1"/>
          </p:cNvSpPr>
          <p:nvPr>
            <p:ph type="body" sz="quarter" idx="12"/>
          </p:nvPr>
        </p:nvSpPr>
        <p:spPr>
          <a:xfrm>
            <a:off x="3801435"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2" name="DocID"/>
          <p:cNvSpPr txBox="1"/>
          <p:nvPr/>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9" name="Copyright"/>
          <p:cNvSpPr txBox="1">
            <a:spLocks noChangeArrowheads="1"/>
          </p:cNvSpPr>
          <p:nvPr/>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1" name="Rectangle 15"/>
          <p:cNvSpPr>
            <a:spLocks noChangeArrowheads="1"/>
          </p:cNvSpPr>
          <p:nvPr userDrawn="1"/>
        </p:nvSpPr>
        <p:spPr bwMode="gray">
          <a:xfrm>
            <a:off x="8534580" y="6477006"/>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ea typeface="ＭＳ Ｐゴシック" pitchFamily="-65" charset="-128"/>
                <a:cs typeface="Arial" charset="0"/>
              </a:rPr>
              <a:pPr algn="r" eaLnBrk="0" fontAlgn="base" hangingPunct="0">
                <a:spcBef>
                  <a:spcPct val="0"/>
                </a:spcBef>
                <a:spcAft>
                  <a:spcPct val="0"/>
                </a:spcAft>
              </a:pPr>
              <a:t>‹#›</a:t>
            </a:fld>
            <a:endParaRPr lang="en-GB" sz="1100" dirty="0">
              <a:solidFill>
                <a:srgbClr val="606060"/>
              </a:solidFill>
              <a:ea typeface="ＭＳ Ｐゴシック" pitchFamily="-65" charset="-128"/>
              <a:cs typeface="Arial" charset="0"/>
            </a:endParaRPr>
          </a:p>
        </p:txBody>
      </p:sp>
      <p:sp>
        <p:nvSpPr>
          <p:cNvPr id="12" name="DocID"/>
          <p:cNvSpPr txBox="1"/>
          <p:nvPr userDrawn="1"/>
        </p:nvSpPr>
        <p:spPr>
          <a:xfrm>
            <a:off x="1267229"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a typeface="ＭＳ Ｐゴシック" pitchFamily="-65" charset="-128"/>
            </a:endParaRPr>
          </a:p>
        </p:txBody>
      </p:sp>
      <p:sp>
        <p:nvSpPr>
          <p:cNvPr id="14" name="Copyright"/>
          <p:cNvSpPr txBox="1">
            <a:spLocks noChangeArrowheads="1"/>
          </p:cNvSpPr>
          <p:nvPr userDrawn="1"/>
        </p:nvSpPr>
        <p:spPr bwMode="gray">
          <a:xfrm>
            <a:off x="460303"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ea typeface="ＭＳ Ｐゴシック" pitchFamily="-65" charset="-128"/>
                <a:cs typeface="Arial" charset="0"/>
              </a:rPr>
              <a:t>© NERA Economic Consulting </a:t>
            </a:r>
            <a:endParaRPr lang="en-GB" sz="700" dirty="0">
              <a:solidFill>
                <a:srgbClr val="606060"/>
              </a:solidFill>
              <a:ea typeface="ＭＳ Ｐゴシック" pitchFamily="-65" charset="-128"/>
              <a:cs typeface="Arial" charset="0"/>
            </a:endParaRPr>
          </a:p>
        </p:txBody>
      </p:sp>
      <p:sp>
        <p:nvSpPr>
          <p:cNvPr id="16" name="Title 1"/>
          <p:cNvSpPr>
            <a:spLocks noGrp="1"/>
          </p:cNvSpPr>
          <p:nvPr>
            <p:ph type="title"/>
          </p:nvPr>
        </p:nvSpPr>
        <p:spPr>
          <a:xfrm>
            <a:off x="455538" y="382593"/>
            <a:ext cx="8685364" cy="758825"/>
          </a:xfrm>
        </p:spPr>
        <p:txBody>
          <a:bodyPr/>
          <a:lstStyle/>
          <a:p>
            <a:r>
              <a:rPr lang="en-US" smtClean="0"/>
              <a:t>Click to edit Master title style</a:t>
            </a:r>
            <a:endParaRPr lang="en-GB" dirty="0"/>
          </a:p>
        </p:txBody>
      </p:sp>
    </p:spTree>
    <p:extLst>
      <p:ext uri="{BB962C8B-B14F-4D97-AF65-F5344CB8AC3E}">
        <p14:creationId xmlns:p14="http://schemas.microsoft.com/office/powerpoint/2010/main" val="924832311"/>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7" name="Picture 51" descr="NERA_horizontal_294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9632" y="3171016"/>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967285"/>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578906"/>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Tree>
    <p:extLst>
      <p:ext uri="{BB962C8B-B14F-4D97-AF65-F5344CB8AC3E}">
        <p14:creationId xmlns:p14="http://schemas.microsoft.com/office/powerpoint/2010/main" val="171101858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8408" name="MMC_CoverShape"/>
          <p:cNvGrpSpPr>
            <a:grpSpLocks/>
          </p:cNvGrpSpPr>
          <p:nvPr>
            <p:custDataLst>
              <p:tags r:id="rId1"/>
            </p:custDataLst>
          </p:nvPr>
        </p:nvGrpSpPr>
        <p:grpSpPr bwMode="auto">
          <a:xfrm>
            <a:off x="0" y="3073400"/>
            <a:ext cx="9599612" cy="3200400"/>
            <a:chOff x="0" y="1936"/>
            <a:chExt cx="6048" cy="2016"/>
          </a:xfrm>
        </p:grpSpPr>
        <p:sp>
          <p:nvSpPr>
            <p:cNvPr id="8409" name="Freeform 217"/>
            <p:cNvSpPr>
              <a:spLocks/>
            </p:cNvSpPr>
            <p:nvPr userDrawn="1"/>
          </p:nvSpPr>
          <p:spPr bwMode="gray">
            <a:xfrm>
              <a:off x="0" y="1936"/>
              <a:ext cx="576" cy="2016"/>
            </a:xfrm>
            <a:custGeom>
              <a:avLst/>
              <a:gdLst>
                <a:gd name="T0" fmla="*/ 0 w 576"/>
                <a:gd name="T1" fmla="*/ 864 h 2016"/>
                <a:gd name="T2" fmla="*/ 576 w 576"/>
                <a:gd name="T3" fmla="*/ 0 h 2016"/>
                <a:gd name="T4" fmla="*/ 448 w 576"/>
                <a:gd name="T5" fmla="*/ 2016 h 2016"/>
                <a:gd name="T6" fmla="*/ 0 w 576"/>
                <a:gd name="T7" fmla="*/ 2016 h 2016"/>
              </a:gdLst>
              <a:ahLst/>
              <a:cxnLst>
                <a:cxn ang="0">
                  <a:pos x="T0" y="T1"/>
                </a:cxn>
                <a:cxn ang="0">
                  <a:pos x="T2" y="T3"/>
                </a:cxn>
                <a:cxn ang="0">
                  <a:pos x="T4" y="T5"/>
                </a:cxn>
                <a:cxn ang="0">
                  <a:pos x="T6" y="T7"/>
                </a:cxn>
              </a:cxnLst>
              <a:rect l="0" t="0" r="r" b="b"/>
              <a:pathLst>
                <a:path w="576" h="2016">
                  <a:moveTo>
                    <a:pt x="0" y="864"/>
                  </a:moveTo>
                  <a:lnTo>
                    <a:pt x="576" y="0"/>
                  </a:lnTo>
                  <a:lnTo>
                    <a:pt x="448" y="2016"/>
                  </a:lnTo>
                  <a:lnTo>
                    <a:pt x="0" y="2016"/>
                  </a:lnTo>
                </a:path>
              </a:pathLst>
            </a:custGeom>
            <a:solidFill>
              <a:srgbClr val="016D9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a:solidFill>
                  <a:srgbClr val="000000"/>
                </a:solidFill>
              </a:endParaRPr>
            </a:p>
          </p:txBody>
        </p:sp>
        <p:sp>
          <p:nvSpPr>
            <p:cNvPr id="8410" name="Freeform 218"/>
            <p:cNvSpPr>
              <a:spLocks/>
            </p:cNvSpPr>
            <p:nvPr userDrawn="1"/>
          </p:nvSpPr>
          <p:spPr bwMode="gray">
            <a:xfrm>
              <a:off x="288" y="1936"/>
              <a:ext cx="5344" cy="2016"/>
            </a:xfrm>
            <a:custGeom>
              <a:avLst/>
              <a:gdLst>
                <a:gd name="T0" fmla="*/ 0 w 5344"/>
                <a:gd name="T1" fmla="*/ 2016 h 2016"/>
                <a:gd name="T2" fmla="*/ 288 w 5344"/>
                <a:gd name="T3" fmla="*/ 0 h 2016"/>
                <a:gd name="T4" fmla="*/ 5344 w 5344"/>
                <a:gd name="T5" fmla="*/ 2016 h 2016"/>
              </a:gdLst>
              <a:ahLst/>
              <a:cxnLst>
                <a:cxn ang="0">
                  <a:pos x="T0" y="T1"/>
                </a:cxn>
                <a:cxn ang="0">
                  <a:pos x="T2" y="T3"/>
                </a:cxn>
                <a:cxn ang="0">
                  <a:pos x="T4" y="T5"/>
                </a:cxn>
              </a:cxnLst>
              <a:rect l="0" t="0" r="r" b="b"/>
              <a:pathLst>
                <a:path w="5344" h="2016">
                  <a:moveTo>
                    <a:pt x="0" y="2016"/>
                  </a:moveTo>
                  <a:lnTo>
                    <a:pt x="288" y="0"/>
                  </a:lnTo>
                  <a:lnTo>
                    <a:pt x="5344" y="2016"/>
                  </a:lnTo>
                </a:path>
              </a:pathLst>
            </a:custGeom>
            <a:solidFill>
              <a:srgbClr val="00A8C8"/>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a:solidFill>
                  <a:srgbClr val="000000"/>
                </a:solidFill>
              </a:endParaRPr>
            </a:p>
          </p:txBody>
        </p:sp>
        <p:sp>
          <p:nvSpPr>
            <p:cNvPr id="8411" name="Freeform 219"/>
            <p:cNvSpPr>
              <a:spLocks/>
            </p:cNvSpPr>
            <p:nvPr userDrawn="1"/>
          </p:nvSpPr>
          <p:spPr bwMode="gray">
            <a:xfrm>
              <a:off x="576" y="1936"/>
              <a:ext cx="5472" cy="2016"/>
            </a:xfrm>
            <a:custGeom>
              <a:avLst/>
              <a:gdLst>
                <a:gd name="T0" fmla="*/ 4896 w 5472"/>
                <a:gd name="T1" fmla="*/ 2016 h 2016"/>
                <a:gd name="T2" fmla="*/ 0 w 5472"/>
                <a:gd name="T3" fmla="*/ 0 h 2016"/>
                <a:gd name="T4" fmla="*/ 5472 w 5472"/>
                <a:gd name="T5" fmla="*/ 128 h 2016"/>
                <a:gd name="T6" fmla="*/ 5472 w 5472"/>
                <a:gd name="T7" fmla="*/ 2016 h 2016"/>
              </a:gdLst>
              <a:ahLst/>
              <a:cxnLst>
                <a:cxn ang="0">
                  <a:pos x="T0" y="T1"/>
                </a:cxn>
                <a:cxn ang="0">
                  <a:pos x="T2" y="T3"/>
                </a:cxn>
                <a:cxn ang="0">
                  <a:pos x="T4" y="T5"/>
                </a:cxn>
                <a:cxn ang="0">
                  <a:pos x="T6" y="T7"/>
                </a:cxn>
              </a:cxnLst>
              <a:rect l="0" t="0" r="r" b="b"/>
              <a:pathLst>
                <a:path w="5472" h="2016">
                  <a:moveTo>
                    <a:pt x="4896" y="2016"/>
                  </a:moveTo>
                  <a:lnTo>
                    <a:pt x="0" y="0"/>
                  </a:lnTo>
                  <a:lnTo>
                    <a:pt x="5472" y="128"/>
                  </a:lnTo>
                  <a:lnTo>
                    <a:pt x="5472" y="2016"/>
                  </a:lnTo>
                </a:path>
              </a:pathLst>
            </a:custGeom>
            <a:solidFill>
              <a:srgbClr val="002C77"/>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a:solidFill>
                  <a:srgbClr val="000000"/>
                </a:solidFill>
              </a:endParaRPr>
            </a:p>
          </p:txBody>
        </p:sp>
        <p:sp>
          <p:nvSpPr>
            <p:cNvPr id="8412" name="Freeform 220"/>
            <p:cNvSpPr>
              <a:spLocks/>
            </p:cNvSpPr>
            <p:nvPr userDrawn="1"/>
          </p:nvSpPr>
          <p:spPr bwMode="gray">
            <a:xfrm>
              <a:off x="576" y="1936"/>
              <a:ext cx="5472" cy="288"/>
            </a:xfrm>
            <a:custGeom>
              <a:avLst/>
              <a:gdLst>
                <a:gd name="T0" fmla="*/ 5472 w 5472"/>
                <a:gd name="T1" fmla="*/ 288 h 288"/>
                <a:gd name="T2" fmla="*/ 0 w 5472"/>
                <a:gd name="T3" fmla="*/ 0 h 288"/>
                <a:gd name="T4" fmla="*/ 5472 w 5472"/>
                <a:gd name="T5" fmla="*/ 0 h 288"/>
              </a:gdLst>
              <a:ahLst/>
              <a:cxnLst>
                <a:cxn ang="0">
                  <a:pos x="T0" y="T1"/>
                </a:cxn>
                <a:cxn ang="0">
                  <a:pos x="T2" y="T3"/>
                </a:cxn>
                <a:cxn ang="0">
                  <a:pos x="T4" y="T5"/>
                </a:cxn>
              </a:cxnLst>
              <a:rect l="0" t="0" r="r" b="b"/>
              <a:pathLst>
                <a:path w="5472" h="288">
                  <a:moveTo>
                    <a:pt x="5472" y="288"/>
                  </a:moveTo>
                  <a:lnTo>
                    <a:pt x="0" y="0"/>
                  </a:lnTo>
                  <a:lnTo>
                    <a:pt x="5472" y="0"/>
                  </a:lnTo>
                </a:path>
              </a:pathLst>
            </a:custGeom>
            <a:solidFill>
              <a:srgbClr val="A6E2EF"/>
            </a:solidFill>
            <a:ln>
              <a:noFill/>
            </a:ln>
            <a:effectLst/>
            <a:extLst>
              <a:ext uri="{91240B29-F687-4F45-9708-019B960494DF}">
                <a14:hiddenLine xmlns:a14="http://schemas.microsoft.com/office/drawing/2010/main" w="9525" cap="flat" cmpd="sng">
                  <a:solidFill>
                    <a:schemeClr val="bg2"/>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anchor="ctr"/>
            <a:lstStyle/>
            <a:p>
              <a:pPr algn="ctr" fontAlgn="base">
                <a:lnSpc>
                  <a:spcPct val="86000"/>
                </a:lnSpc>
                <a:spcBef>
                  <a:spcPct val="0"/>
                </a:spcBef>
                <a:spcAft>
                  <a:spcPct val="0"/>
                </a:spcAft>
              </a:pPr>
              <a:endParaRPr lang="en-GB" sz="1000">
                <a:solidFill>
                  <a:srgbClr val="000000"/>
                </a:solidFill>
              </a:endParaRPr>
            </a:p>
          </p:txBody>
        </p:sp>
      </p:grpSp>
      <p:sp>
        <p:nvSpPr>
          <p:cNvPr id="8417" name="Copyright"/>
          <p:cNvSpPr txBox="1">
            <a:spLocks noChangeArrowheads="1"/>
          </p:cNvSpPr>
          <p:nvPr/>
        </p:nvSpPr>
        <p:spPr bwMode="gray">
          <a:xfrm>
            <a:off x="903145" y="6594126"/>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3" name="Text Placeholder 2"/>
          <p:cNvSpPr>
            <a:spLocks noGrp="1"/>
          </p:cNvSpPr>
          <p:nvPr>
            <p:ph type="body" sz="quarter" idx="10" hasCustomPrompt="1"/>
          </p:nvPr>
        </p:nvSpPr>
        <p:spPr>
          <a:xfrm>
            <a:off x="903417"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527" y="2395220"/>
            <a:ext cx="4853137"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820"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45"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423"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sp>
        <p:nvSpPr>
          <p:cNvPr id="15" name="Subnomenclature"/>
          <p:cNvSpPr txBox="1"/>
          <p:nvPr userDrawn="1"/>
        </p:nvSpPr>
        <p:spPr>
          <a:xfrm>
            <a:off x="903423"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pic>
        <p:nvPicPr>
          <p:cNvPr id="6" name="OWEndorsement"/>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466365" y="6459538"/>
            <a:ext cx="1619618" cy="228600"/>
          </a:xfrm>
          <a:prstGeom prst="rect">
            <a:avLst/>
          </a:prstGeom>
        </p:spPr>
      </p:pic>
      <p:pic>
        <p:nvPicPr>
          <p:cNvPr id="17" name="Picture 51" descr="NERA_horizontal_2945"/>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88207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365"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8997"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9"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8"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0"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86466482"/>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299" y="385850"/>
            <a:ext cx="8674253"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2" y="1406530"/>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582" y="6479157"/>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Copyright"/>
          <p:cNvSpPr txBox="1">
            <a:spLocks noChangeArrowheads="1"/>
          </p:cNvSpPr>
          <p:nvPr/>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4" name="DocID"/>
          <p:cNvSpPr txBox="1"/>
          <p:nvPr/>
        </p:nvSpPr>
        <p:spPr>
          <a:xfrm>
            <a:off x="126751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7" name="Rectangle 15"/>
          <p:cNvSpPr>
            <a:spLocks noChangeArrowheads="1"/>
          </p:cNvSpPr>
          <p:nvPr userDrawn="1"/>
        </p:nvSpPr>
        <p:spPr bwMode="gray">
          <a:xfrm>
            <a:off x="8534582" y="6479157"/>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9" name="DocID"/>
          <p:cNvSpPr txBox="1"/>
          <p:nvPr userDrawn="1"/>
        </p:nvSpPr>
        <p:spPr>
          <a:xfrm>
            <a:off x="126751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1534092552"/>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0"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775014749"/>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Qualification">
    <p:spTree>
      <p:nvGrpSpPr>
        <p:cNvPr id="1" name=""/>
        <p:cNvGrpSpPr/>
        <p:nvPr/>
      </p:nvGrpSpPr>
      <p:grpSpPr>
        <a:xfrm>
          <a:off x="0" y="0"/>
          <a:ext cx="0" cy="0"/>
          <a:chOff x="0" y="0"/>
          <a:chExt cx="0" cy="0"/>
        </a:xfrm>
      </p:grpSpPr>
      <p:graphicFrame>
        <p:nvGraphicFramePr>
          <p:cNvPr id="7" name="TextConfOW-S-TEST[D]DATA"/>
          <p:cNvGraphicFramePr>
            <a:graphicFrameLocks noGrp="1"/>
          </p:cNvGraphicFramePr>
          <p:nvPr userDrawn="1">
            <p:extLst>
              <p:ext uri="{D42A27DB-BD31-4B8C-83A1-F6EECF244321}">
                <p14:modId xmlns:p14="http://schemas.microsoft.com/office/powerpoint/2010/main" val="935140266"/>
              </p:ext>
            </p:extLst>
          </p:nvPr>
        </p:nvGraphicFramePr>
        <p:xfrm>
          <a:off x="453951" y="2508504"/>
          <a:ext cx="8685363" cy="1840992"/>
        </p:xfrm>
        <a:graphic>
          <a:graphicData uri="http://schemas.openxmlformats.org/drawingml/2006/table">
            <a:tbl>
              <a:tblPr/>
              <a:tblGrid>
                <a:gridCol w="2774300"/>
                <a:gridCol w="5911063"/>
              </a:tblGrid>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rgbClr val="002C77"/>
                          </a:solidFill>
                          <a:effectLst/>
                          <a:latin typeface="Arial" charset="0"/>
                          <a:cs typeface="Arial" charset="0"/>
                        </a:rPr>
                        <a:t>QUALIFICATIONS, ASSUMPTIONS AND LIMITING CONDITIONS</a:t>
                      </a: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This report is for </a:t>
                      </a:r>
                      <a:r>
                        <a:rPr kumimoji="0" lang="en-US" sz="800" b="0" i="0" u="none" strike="noStrike" cap="none" normalizeH="0" baseline="0" smtClean="0">
                          <a:ln>
                            <a:noFill/>
                          </a:ln>
                          <a:solidFill>
                            <a:schemeClr val="tx1"/>
                          </a:solidFill>
                          <a:effectLst/>
                          <a:latin typeface="Arial" charset="0"/>
                          <a:cs typeface="Arial" charset="0"/>
                        </a:rPr>
                        <a:t>the exclusive </a:t>
                      </a:r>
                      <a:r>
                        <a:rPr kumimoji="0" lang="en-US" sz="800" b="0" i="0" u="none" strike="noStrike" cap="none" normalizeH="0" baseline="0" dirty="0" smtClean="0">
                          <a:ln>
                            <a:noFill/>
                          </a:ln>
                          <a:solidFill>
                            <a:schemeClr val="tx1"/>
                          </a:solidFill>
                          <a:effectLst/>
                          <a:latin typeface="Arial" charset="0"/>
                          <a:cs typeface="Arial" charset="0"/>
                        </a:rPr>
                        <a:t>use of the  client named herein. This report is not intended for general circulation or publication, nor is it to be reproduced, quoted or distributed for any purpose without the prior written permission of . There are no third party beneficiaries with respect to this report, and  does not accept any liability to any third party.  
Information furnished by others, upon which all or portions of this report are based, is believed to be reliable but has not been independently verified, unless </a:t>
                      </a:r>
                      <a:r>
                        <a:rPr kumimoji="0" lang="en-US" sz="800" b="0" i="0" u="none" strike="noStrike" cap="none" normalizeH="0" baseline="0" smtClean="0">
                          <a:ln>
                            <a:noFill/>
                          </a:ln>
                          <a:solidFill>
                            <a:schemeClr val="tx1"/>
                          </a:solidFill>
                          <a:effectLst/>
                          <a:latin typeface="Arial" charset="0"/>
                          <a:cs typeface="Arial" charset="0"/>
                        </a:rPr>
                        <a:t>otherwise expressly </a:t>
                      </a:r>
                      <a:r>
                        <a:rPr kumimoji="0" lang="en-US" sz="800" b="0" i="0" u="none" strike="noStrike" cap="none" normalizeH="0" baseline="0" dirty="0" smtClean="0">
                          <a:ln>
                            <a:noFill/>
                          </a:ln>
                          <a:solidFill>
                            <a:schemeClr val="tx1"/>
                          </a:solidFill>
                          <a:effectLst/>
                          <a:latin typeface="Arial" charset="0"/>
                          <a:cs typeface="Arial" charset="0"/>
                        </a:rPr>
                        <a:t>indicated. Public information and industry and statistical data are from sources we deem to be reliable; however, we make no representation as to the accuracy or completeness of such information. The findings contained in this report may contain predictions based on current data and historical trends. Any such predictions are subject to inherent risks and uncertainties.  accepts no responsibility for actual results or future events.
The </a:t>
                      </a:r>
                      <a:r>
                        <a:rPr kumimoji="0" lang="en-US" sz="800" b="0" i="0" u="none" strike="noStrike" cap="none" normalizeH="0" baseline="0" smtClean="0">
                          <a:ln>
                            <a:noFill/>
                          </a:ln>
                          <a:solidFill>
                            <a:schemeClr val="tx1"/>
                          </a:solidFill>
                          <a:effectLst/>
                          <a:latin typeface="Arial" charset="0"/>
                          <a:cs typeface="Arial" charset="0"/>
                        </a:rPr>
                        <a:t>opinions expressed </a:t>
                      </a:r>
                      <a:r>
                        <a:rPr kumimoji="0" lang="en-US" sz="800" b="0" i="0" u="none" strike="noStrike" cap="none" normalizeH="0" baseline="0" dirty="0" smtClean="0">
                          <a:ln>
                            <a:noFill/>
                          </a:ln>
                          <a:solidFill>
                            <a:schemeClr val="tx1"/>
                          </a:solidFill>
                          <a:effectLst/>
                          <a:latin typeface="Arial" charset="0"/>
                          <a:cs typeface="Arial" charset="0"/>
                        </a:rPr>
                        <a:t>in this report are valid only for the purpose stated herein and as of the date of this report. No obligation is assumed to revise this report to reflect changes, events or conditions, which occur subsequent to the date hereof.  
All decisions in connection with the implementation or use of advice or recommendations contained in this report are the sole responsibility of the client. This report does not represent investment advice nor does it provide an opinion regarding the fairness of any transaction to any and all parties. </a:t>
                      </a: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51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51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527329358"/>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pyWriOW"/>
          <p:cNvGraphicFramePr>
            <a:graphicFrameLocks noGrp="1"/>
          </p:cNvGraphicFramePr>
          <p:nvPr userDrawn="1">
            <p:extLst>
              <p:ext uri="{D42A27DB-BD31-4B8C-83A1-F6EECF244321}">
                <p14:modId xmlns:p14="http://schemas.microsoft.com/office/powerpoint/2010/main" val="3593241363"/>
              </p:ext>
            </p:extLst>
          </p:nvPr>
        </p:nvGraphicFramePr>
        <p:xfrm>
          <a:off x="453951" y="2889504"/>
          <a:ext cx="8685363" cy="1078992"/>
        </p:xfrm>
        <a:graphic>
          <a:graphicData uri="http://schemas.openxmlformats.org/drawingml/2006/table">
            <a:tbl>
              <a:tblPr/>
              <a:tblGrid>
                <a:gridCol w="2774300"/>
                <a:gridCol w="5911063"/>
              </a:tblGrid>
              <a:tr h="63015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Our clients’ industries </a:t>
                      </a:r>
                      <a:r>
                        <a:rPr kumimoji="0" lang="en-US" sz="800" b="0" i="0" u="none" strike="noStrike" cap="none" normalizeH="0" baseline="0" smtClean="0">
                          <a:ln>
                            <a:noFill/>
                          </a:ln>
                          <a:solidFill>
                            <a:schemeClr val="tx1"/>
                          </a:solidFill>
                          <a:effectLst/>
                          <a:latin typeface="Arial" charset="0"/>
                          <a:cs typeface="Arial" charset="0"/>
                        </a:rPr>
                        <a:t>are extremely </a:t>
                      </a:r>
                      <a:r>
                        <a:rPr kumimoji="0" lang="en-US"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will protect the confidentiality of all such client information.
Similarly, management consulting is a competitive business. We view our approaches and insights as proprietary and therefore look to our clients to protect 's interests in our presentations, methodologies and analytical techniques. Under no circumstances should this material be shared with any third party without the written consent of .
Copyright © </a:t>
                      </a:r>
                    </a:p>
                  </a:txBody>
                  <a:tcPr marL="36570" marR="36570" marT="18288" marB="182880"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51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512"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1961795716"/>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816" y="382678"/>
            <a:ext cx="8685363" cy="758825"/>
          </a:xfrm>
        </p:spPr>
        <p:txBody>
          <a:bodyPr/>
          <a:lstStyle>
            <a:lvl1pPr>
              <a:defRPr/>
            </a:lvl1pPr>
          </a:lstStyle>
          <a:p>
            <a:r>
              <a:rPr lang="en-US" dirty="0" smtClean="0"/>
              <a:t>Table of Contents</a:t>
            </a:r>
            <a:endParaRPr lang="en-GB" dirty="0"/>
          </a:p>
        </p:txBody>
      </p:sp>
    </p:spTree>
    <p:extLst>
      <p:ext uri="{BB962C8B-B14F-4D97-AF65-F5344CB8AC3E}">
        <p14:creationId xmlns:p14="http://schemas.microsoft.com/office/powerpoint/2010/main" val="3984549824"/>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846"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4231" y="2934392"/>
            <a:ext cx="2421778"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60147"/>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60147"/>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201591644"/>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641"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9279"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8"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765039193"/>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Text Placeholder 19"/>
          <p:cNvSpPr>
            <a:spLocks noGrp="1"/>
          </p:cNvSpPr>
          <p:nvPr>
            <p:ph type="body" sz="quarter" idx="15" hasCustomPrompt="1"/>
          </p:nvPr>
        </p:nvSpPr>
        <p:spPr>
          <a:xfrm>
            <a:off x="453956"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860"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641" y="1930404"/>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9279" y="1930404"/>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06941957"/>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1"/>
          </p:nvPr>
        </p:nvSpPr>
        <p:spPr>
          <a:xfrm>
            <a:off x="452641"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3"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641"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3"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8"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923025683"/>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4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7"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9"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2369" y="1407584"/>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18" name="Text Placeholder 19"/>
          <p:cNvSpPr>
            <a:spLocks noGrp="1"/>
          </p:cNvSpPr>
          <p:nvPr>
            <p:ph type="body" sz="quarter" idx="16" hasCustomPrompt="1"/>
          </p:nvPr>
        </p:nvSpPr>
        <p:spPr>
          <a:xfrm>
            <a:off x="5250860" y="1407584"/>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4" name="Text Placeholder 19"/>
          <p:cNvSpPr>
            <a:spLocks noGrp="1"/>
          </p:cNvSpPr>
          <p:nvPr>
            <p:ph type="body" sz="quarter" idx="18" hasCustomPrompt="1"/>
          </p:nvPr>
        </p:nvSpPr>
        <p:spPr>
          <a:xfrm>
            <a:off x="5252449" y="3894810"/>
            <a:ext cx="3888732"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20" hasCustomPrompt="1"/>
          </p:nvPr>
        </p:nvSpPr>
        <p:spPr>
          <a:xfrm>
            <a:off x="452369" y="3894810"/>
            <a:ext cx="3885557"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Content Placeholder 2"/>
          <p:cNvSpPr>
            <a:spLocks noGrp="1"/>
          </p:cNvSpPr>
          <p:nvPr>
            <p:ph idx="26"/>
          </p:nvPr>
        </p:nvSpPr>
        <p:spPr>
          <a:xfrm>
            <a:off x="5248998" y="1871134"/>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7" name="Content Placeholder 2"/>
          <p:cNvSpPr>
            <a:spLocks noGrp="1"/>
          </p:cNvSpPr>
          <p:nvPr>
            <p:ph idx="27"/>
          </p:nvPr>
        </p:nvSpPr>
        <p:spPr>
          <a:xfrm>
            <a:off x="452369"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8" name="Content Placeholder 2"/>
          <p:cNvSpPr>
            <a:spLocks noGrp="1"/>
          </p:cNvSpPr>
          <p:nvPr>
            <p:ph idx="28"/>
          </p:nvPr>
        </p:nvSpPr>
        <p:spPr>
          <a:xfrm>
            <a:off x="5248998" y="4358360"/>
            <a:ext cx="3885557" cy="1672024"/>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1"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81814097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2"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4"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2"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3" name="Text Placeholder 19"/>
          <p:cNvSpPr>
            <a:spLocks noGrp="1"/>
          </p:cNvSpPr>
          <p:nvPr>
            <p:ph type="body" sz="quarter" idx="15" hasCustomPrompt="1"/>
          </p:nvPr>
        </p:nvSpPr>
        <p:spPr>
          <a:xfrm>
            <a:off x="453950"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4" name="Text Placeholder 19"/>
          <p:cNvSpPr>
            <a:spLocks noGrp="1"/>
          </p:cNvSpPr>
          <p:nvPr>
            <p:ph type="body" sz="quarter" idx="16" hasCustomPrompt="1"/>
          </p:nvPr>
        </p:nvSpPr>
        <p:spPr>
          <a:xfrm>
            <a:off x="5250584" y="1406525"/>
            <a:ext cx="3888732"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5" name="Content Placeholder 2"/>
          <p:cNvSpPr>
            <a:spLocks noGrp="1"/>
          </p:cNvSpPr>
          <p:nvPr>
            <p:ph idx="1"/>
          </p:nvPr>
        </p:nvSpPr>
        <p:spPr>
          <a:xfrm>
            <a:off x="452365"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11"/>
          </p:nvPr>
        </p:nvSpPr>
        <p:spPr>
          <a:xfrm>
            <a:off x="5248997" y="1930402"/>
            <a:ext cx="3890319"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2909713387"/>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3 columns">
    <p:spTree>
      <p:nvGrpSpPr>
        <p:cNvPr id="1" name=""/>
        <p:cNvGrpSpPr/>
        <p:nvPr/>
      </p:nvGrpSpPr>
      <p:grpSpPr>
        <a:xfrm>
          <a:off x="0" y="0"/>
          <a:ext cx="0" cy="0"/>
          <a:chOff x="0" y="0"/>
          <a:chExt cx="0" cy="0"/>
        </a:xfrm>
      </p:grpSpPr>
      <p:sp>
        <p:nvSpPr>
          <p:cNvPr id="13" name="Content Placeholder 2"/>
          <p:cNvSpPr>
            <a:spLocks noGrp="1"/>
          </p:cNvSpPr>
          <p:nvPr>
            <p:ph idx="25"/>
          </p:nvPr>
        </p:nvSpPr>
        <p:spPr>
          <a:xfrm>
            <a:off x="452363"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 name="Title 1"/>
          <p:cNvSpPr>
            <a:spLocks noGrp="1"/>
          </p:cNvSpPr>
          <p:nvPr>
            <p:ph type="title"/>
          </p:nvPr>
        </p:nvSpPr>
        <p:spPr>
          <a:xfrm>
            <a:off x="455816" y="382678"/>
            <a:ext cx="8685363" cy="758825"/>
          </a:xfrm>
        </p:spPr>
        <p:txBody>
          <a:bodyPr/>
          <a:lstStyle/>
          <a:p>
            <a:r>
              <a:rPr lang="en-US" smtClean="0"/>
              <a:t>Click to edit Master title style</a:t>
            </a:r>
            <a:endParaRPr lang="en-GB"/>
          </a:p>
        </p:txBody>
      </p:sp>
      <p:sp>
        <p:nvSpPr>
          <p:cNvPr id="7"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3539541"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7"/>
          </p:nvPr>
        </p:nvSpPr>
        <p:spPr>
          <a:xfrm>
            <a:off x="6626717" y="1406525"/>
            <a:ext cx="2514184"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264312392"/>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9"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Content Placeholder 2"/>
          <p:cNvSpPr>
            <a:spLocks noGrp="1"/>
          </p:cNvSpPr>
          <p:nvPr>
            <p:ph idx="25"/>
          </p:nvPr>
        </p:nvSpPr>
        <p:spPr>
          <a:xfrm>
            <a:off x="452363"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Content Placeholder 2"/>
          <p:cNvSpPr>
            <a:spLocks noGrp="1"/>
          </p:cNvSpPr>
          <p:nvPr>
            <p:ph idx="26"/>
          </p:nvPr>
        </p:nvSpPr>
        <p:spPr>
          <a:xfrm>
            <a:off x="3539541"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27"/>
          </p:nvPr>
        </p:nvSpPr>
        <p:spPr>
          <a:xfrm>
            <a:off x="6626717" y="1937020"/>
            <a:ext cx="2514184" cy="4102360"/>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Text Placeholder 7"/>
          <p:cNvSpPr>
            <a:spLocks noGrp="1"/>
          </p:cNvSpPr>
          <p:nvPr>
            <p:ph type="body" sz="quarter" idx="11" hasCustomPrompt="1"/>
          </p:nvPr>
        </p:nvSpPr>
        <p:spPr>
          <a:xfrm>
            <a:off x="453950"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1" name="Text Placeholder 7"/>
          <p:cNvSpPr>
            <a:spLocks noGrp="1"/>
          </p:cNvSpPr>
          <p:nvPr>
            <p:ph type="body" sz="quarter" idx="12" hasCustomPrompt="1"/>
          </p:nvPr>
        </p:nvSpPr>
        <p:spPr>
          <a:xfrm>
            <a:off x="6625135"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22" name="Text Placeholder 7"/>
          <p:cNvSpPr>
            <a:spLocks noGrp="1"/>
          </p:cNvSpPr>
          <p:nvPr>
            <p:ph type="body" sz="quarter" idx="13" hasCustomPrompt="1"/>
          </p:nvPr>
        </p:nvSpPr>
        <p:spPr>
          <a:xfrm>
            <a:off x="3542714" y="1407584"/>
            <a:ext cx="2514184" cy="342900"/>
          </a:xfrm>
        </p:spPr>
        <p:txBody>
          <a:bodyPr/>
          <a:lstStyle>
            <a:lvl1pPr marL="0" indent="0">
              <a:spcBef>
                <a:spcPts val="0"/>
              </a:spcBef>
              <a:buNone/>
              <a:defRPr sz="1200" b="1">
                <a:solidFill>
                  <a:schemeClr val="accent1"/>
                </a:solidFill>
                <a:latin typeface="+mj-lt"/>
              </a:defRPr>
            </a:lvl1pPr>
            <a:lvl2pPr marL="0" indent="0">
              <a:spcBef>
                <a:spcPts val="0"/>
              </a:spcBef>
              <a:buNone/>
              <a:defRPr sz="1200" b="0" baseline="0">
                <a:solidFill>
                  <a:schemeClr val="accent1"/>
                </a:solidFill>
                <a:latin typeface="+mj-lt"/>
              </a:defRPr>
            </a:lvl2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2"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25679318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6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6"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26"/>
          </p:nvPr>
        </p:nvSpPr>
        <p:spPr>
          <a:xfrm>
            <a:off x="452363" y="1406617"/>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33"/>
          </p:nvPr>
        </p:nvSpPr>
        <p:spPr>
          <a:xfrm>
            <a:off x="3539541" y="1406617"/>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0" name="Content Placeholder 2"/>
          <p:cNvSpPr>
            <a:spLocks noGrp="1"/>
          </p:cNvSpPr>
          <p:nvPr>
            <p:ph idx="34"/>
          </p:nvPr>
        </p:nvSpPr>
        <p:spPr>
          <a:xfrm>
            <a:off x="6626717" y="1406617"/>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35"/>
          </p:nvPr>
        </p:nvSpPr>
        <p:spPr>
          <a:xfrm>
            <a:off x="452363" y="3886823"/>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36"/>
          </p:nvPr>
        </p:nvSpPr>
        <p:spPr>
          <a:xfrm>
            <a:off x="3539541" y="3886823"/>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5" name="Content Placeholder 2"/>
          <p:cNvSpPr>
            <a:spLocks noGrp="1"/>
          </p:cNvSpPr>
          <p:nvPr>
            <p:ph idx="37"/>
          </p:nvPr>
        </p:nvSpPr>
        <p:spPr>
          <a:xfrm>
            <a:off x="6626717" y="3886823"/>
            <a:ext cx="2514184" cy="2139423"/>
          </a:xfrm>
        </p:spPr>
        <p:txBody>
          <a:bodyPr/>
          <a:lstStyle>
            <a:lvl1pPr marL="119063" indent="-119063">
              <a:tabLst/>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1"/>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9"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1298323168"/>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6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1"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5"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16" hasCustomPrompt="1"/>
          </p:nvPr>
        </p:nvSpPr>
        <p:spPr>
          <a:xfrm>
            <a:off x="6625135"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7" name="Text Placeholder 19"/>
          <p:cNvSpPr>
            <a:spLocks noGrp="1"/>
          </p:cNvSpPr>
          <p:nvPr>
            <p:ph type="body" sz="quarter" idx="17" hasCustomPrompt="1"/>
          </p:nvPr>
        </p:nvSpPr>
        <p:spPr>
          <a:xfrm>
            <a:off x="3542714" y="1406525"/>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8" name="Text Placeholder 19"/>
          <p:cNvSpPr>
            <a:spLocks noGrp="1"/>
          </p:cNvSpPr>
          <p:nvPr>
            <p:ph type="body" sz="quarter" idx="22" hasCustomPrompt="1"/>
          </p:nvPr>
        </p:nvSpPr>
        <p:spPr>
          <a:xfrm>
            <a:off x="6625135"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9" name="Text Placeholder 19"/>
          <p:cNvSpPr>
            <a:spLocks noGrp="1"/>
          </p:cNvSpPr>
          <p:nvPr>
            <p:ph type="body" sz="quarter" idx="24" hasCustomPrompt="1"/>
          </p:nvPr>
        </p:nvSpPr>
        <p:spPr>
          <a:xfrm>
            <a:off x="453950"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2" name="Text Placeholder 19"/>
          <p:cNvSpPr>
            <a:spLocks noGrp="1"/>
          </p:cNvSpPr>
          <p:nvPr>
            <p:ph type="body" sz="quarter" idx="26" hasCustomPrompt="1"/>
          </p:nvPr>
        </p:nvSpPr>
        <p:spPr>
          <a:xfrm>
            <a:off x="3542714" y="3902218"/>
            <a:ext cx="2514184"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Content Placeholder 2"/>
          <p:cNvSpPr>
            <a:spLocks noGrp="1"/>
          </p:cNvSpPr>
          <p:nvPr>
            <p:ph idx="27"/>
          </p:nvPr>
        </p:nvSpPr>
        <p:spPr>
          <a:xfrm>
            <a:off x="452363"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4" name="Content Placeholder 2"/>
          <p:cNvSpPr>
            <a:spLocks noGrp="1"/>
          </p:cNvSpPr>
          <p:nvPr>
            <p:ph idx="33"/>
          </p:nvPr>
        </p:nvSpPr>
        <p:spPr>
          <a:xfrm>
            <a:off x="3539541"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5" name="Content Placeholder 2"/>
          <p:cNvSpPr>
            <a:spLocks noGrp="1"/>
          </p:cNvSpPr>
          <p:nvPr>
            <p:ph idx="34"/>
          </p:nvPr>
        </p:nvSpPr>
        <p:spPr>
          <a:xfrm>
            <a:off x="6626717" y="1870075"/>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6" name="Content Placeholder 2"/>
          <p:cNvSpPr>
            <a:spLocks noGrp="1"/>
          </p:cNvSpPr>
          <p:nvPr>
            <p:ph idx="35"/>
          </p:nvPr>
        </p:nvSpPr>
        <p:spPr>
          <a:xfrm>
            <a:off x="452363"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7" name="Content Placeholder 2"/>
          <p:cNvSpPr>
            <a:spLocks noGrp="1"/>
          </p:cNvSpPr>
          <p:nvPr>
            <p:ph idx="36"/>
          </p:nvPr>
        </p:nvSpPr>
        <p:spPr>
          <a:xfrm>
            <a:off x="3539541"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8" name="Content Placeholder 2"/>
          <p:cNvSpPr>
            <a:spLocks noGrp="1"/>
          </p:cNvSpPr>
          <p:nvPr>
            <p:ph idx="37"/>
          </p:nvPr>
        </p:nvSpPr>
        <p:spPr>
          <a:xfrm>
            <a:off x="6626717" y="4365768"/>
            <a:ext cx="2514184" cy="1660382"/>
          </a:xfrm>
        </p:spPr>
        <p:txBody>
          <a:bodyPr/>
          <a:lstStyle>
            <a:lvl1pPr marL="119063" indent="-119063">
              <a:defRPr sz="1000"/>
            </a:lvl1pPr>
            <a:lvl2pPr marL="228600" indent="-109538">
              <a:defRPr sz="1000"/>
            </a:lvl2pPr>
            <a:lvl3pPr marL="287338" indent="-58738">
              <a:defRPr sz="1000"/>
            </a:lvl3pPr>
            <a:lvl4pPr marL="457200" indent="-109538">
              <a:defRPr sz="1000"/>
            </a:lvl4pPr>
            <a:lvl5pPr marL="576263" indent="-119063">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3"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624659460"/>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8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25"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4" name="Content Placeholder 2"/>
          <p:cNvSpPr>
            <a:spLocks noGrp="1"/>
          </p:cNvSpPr>
          <p:nvPr>
            <p:ph idx="34"/>
          </p:nvPr>
        </p:nvSpPr>
        <p:spPr>
          <a:xfrm>
            <a:off x="452363" y="1406609"/>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43"/>
          </p:nvPr>
        </p:nvSpPr>
        <p:spPr>
          <a:xfrm>
            <a:off x="2719999" y="1406609"/>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8" name="Content Placeholder 2"/>
          <p:cNvSpPr>
            <a:spLocks noGrp="1"/>
          </p:cNvSpPr>
          <p:nvPr>
            <p:ph idx="44"/>
          </p:nvPr>
        </p:nvSpPr>
        <p:spPr>
          <a:xfrm>
            <a:off x="4987629" y="1406609"/>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1" name="Content Placeholder 2"/>
          <p:cNvSpPr>
            <a:spLocks noGrp="1"/>
          </p:cNvSpPr>
          <p:nvPr>
            <p:ph idx="45"/>
          </p:nvPr>
        </p:nvSpPr>
        <p:spPr>
          <a:xfrm>
            <a:off x="7255263" y="1406609"/>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2" name="Content Placeholder 2"/>
          <p:cNvSpPr>
            <a:spLocks noGrp="1"/>
          </p:cNvSpPr>
          <p:nvPr>
            <p:ph idx="46"/>
          </p:nvPr>
        </p:nvSpPr>
        <p:spPr>
          <a:xfrm>
            <a:off x="452363" y="391160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3" name="Content Placeholder 2"/>
          <p:cNvSpPr>
            <a:spLocks noGrp="1"/>
          </p:cNvSpPr>
          <p:nvPr>
            <p:ph idx="47"/>
          </p:nvPr>
        </p:nvSpPr>
        <p:spPr>
          <a:xfrm>
            <a:off x="2719999" y="391160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24" name="Content Placeholder 2"/>
          <p:cNvSpPr>
            <a:spLocks noGrp="1"/>
          </p:cNvSpPr>
          <p:nvPr>
            <p:ph idx="48"/>
          </p:nvPr>
        </p:nvSpPr>
        <p:spPr>
          <a:xfrm>
            <a:off x="4987629" y="391160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30" name="Content Placeholder 2"/>
          <p:cNvSpPr>
            <a:spLocks noGrp="1"/>
          </p:cNvSpPr>
          <p:nvPr>
            <p:ph idx="49"/>
          </p:nvPr>
        </p:nvSpPr>
        <p:spPr>
          <a:xfrm>
            <a:off x="7255263" y="3911600"/>
            <a:ext cx="1879289" cy="2114645"/>
          </a:xfrm>
        </p:spPr>
        <p:txBody>
          <a:bodyPr/>
          <a:lstStyle>
            <a:lvl1pPr marL="119063" indent="-119063">
              <a:defRPr sz="1000"/>
            </a:lvl1pPr>
            <a:lvl2pPr marL="228600" indent="-109538">
              <a:defRPr sz="1000"/>
            </a:lvl2pPr>
            <a:lvl3pPr marL="347663" indent="-119063">
              <a:defRPr sz="1000"/>
            </a:lvl3pPr>
            <a:lvl4pPr marL="457200" indent="-109538">
              <a:tabLst/>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6"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18840430"/>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8 textboxe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4"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4" name="Text Placeholder 19"/>
          <p:cNvSpPr>
            <a:spLocks noGrp="1"/>
          </p:cNvSpPr>
          <p:nvPr>
            <p:ph type="body" sz="quarter" idx="34" hasCustomPrompt="1"/>
          </p:nvPr>
        </p:nvSpPr>
        <p:spPr>
          <a:xfrm>
            <a:off x="460583"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5" name="Text Placeholder 19"/>
          <p:cNvSpPr>
            <a:spLocks noGrp="1"/>
          </p:cNvSpPr>
          <p:nvPr>
            <p:ph type="body" sz="quarter" idx="35" hasCustomPrompt="1"/>
          </p:nvPr>
        </p:nvSpPr>
        <p:spPr>
          <a:xfrm>
            <a:off x="2735095"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26" name="Text Placeholder 19"/>
          <p:cNvSpPr>
            <a:spLocks noGrp="1"/>
          </p:cNvSpPr>
          <p:nvPr>
            <p:ph type="body" sz="quarter" idx="36" hasCustomPrompt="1"/>
          </p:nvPr>
        </p:nvSpPr>
        <p:spPr>
          <a:xfrm>
            <a:off x="5006431"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3" name="Text Placeholder 19"/>
          <p:cNvSpPr>
            <a:spLocks noGrp="1"/>
          </p:cNvSpPr>
          <p:nvPr>
            <p:ph type="body" sz="quarter" idx="37" hasCustomPrompt="1"/>
          </p:nvPr>
        </p:nvSpPr>
        <p:spPr>
          <a:xfrm>
            <a:off x="7264832" y="1406525"/>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34" name="Text Placeholder 19"/>
          <p:cNvSpPr>
            <a:spLocks noGrp="1"/>
          </p:cNvSpPr>
          <p:nvPr>
            <p:ph type="body" sz="quarter" idx="38" hasCustomPrompt="1"/>
          </p:nvPr>
        </p:nvSpPr>
        <p:spPr>
          <a:xfrm>
            <a:off x="460583"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3" name="Text Placeholder 19"/>
          <p:cNvSpPr>
            <a:spLocks noGrp="1"/>
          </p:cNvSpPr>
          <p:nvPr>
            <p:ph type="body" sz="quarter" idx="39" hasCustomPrompt="1"/>
          </p:nvPr>
        </p:nvSpPr>
        <p:spPr>
          <a:xfrm>
            <a:off x="2735095"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4" name="Text Placeholder 19"/>
          <p:cNvSpPr>
            <a:spLocks noGrp="1"/>
          </p:cNvSpPr>
          <p:nvPr>
            <p:ph type="body" sz="quarter" idx="40" hasCustomPrompt="1"/>
          </p:nvPr>
        </p:nvSpPr>
        <p:spPr>
          <a:xfrm>
            <a:off x="5006431"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5" name="Text Placeholder 19"/>
          <p:cNvSpPr>
            <a:spLocks noGrp="1"/>
          </p:cNvSpPr>
          <p:nvPr>
            <p:ph type="body" sz="quarter" idx="41" hasCustomPrompt="1"/>
          </p:nvPr>
        </p:nvSpPr>
        <p:spPr>
          <a:xfrm>
            <a:off x="7264832" y="3910239"/>
            <a:ext cx="1876353" cy="336550"/>
          </a:xfrm>
        </p:spPr>
        <p:txBody>
          <a:bodyPr/>
          <a:lstStyle>
            <a:lvl1pPr marL="0" indent="0">
              <a:spcBef>
                <a:spcPts val="0"/>
              </a:spcBef>
              <a:buNone/>
              <a:defRPr sz="1000" b="1">
                <a:solidFill>
                  <a:schemeClr val="accent1"/>
                </a:solidFill>
                <a:latin typeface="+mj-lt"/>
              </a:defRPr>
            </a:lvl1pPr>
            <a:lvl2pPr marL="0" indent="0">
              <a:spcBef>
                <a:spcPts val="0"/>
              </a:spcBef>
              <a:buNone/>
              <a:defRPr sz="10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10 </a:t>
            </a:r>
            <a:r>
              <a:rPr lang="en-US" dirty="0" err="1" smtClean="0"/>
              <a:t>pt</a:t>
            </a:r>
            <a:endParaRPr lang="en-US" dirty="0" smtClean="0"/>
          </a:p>
          <a:p>
            <a:pPr lvl="1"/>
            <a:r>
              <a:rPr lang="en-US" dirty="0" smtClean="0"/>
              <a:t>Subheading 10 </a:t>
            </a:r>
            <a:r>
              <a:rPr lang="en-US" dirty="0" err="1" smtClean="0"/>
              <a:t>pt</a:t>
            </a:r>
            <a:endParaRPr lang="en-US" dirty="0" smtClean="0"/>
          </a:p>
        </p:txBody>
      </p:sp>
      <p:sp>
        <p:nvSpPr>
          <p:cNvPr id="46" name="Content Placeholder 6"/>
          <p:cNvSpPr>
            <a:spLocks noGrp="1"/>
          </p:cNvSpPr>
          <p:nvPr>
            <p:ph sz="quarter" idx="42"/>
          </p:nvPr>
        </p:nvSpPr>
        <p:spPr>
          <a:xfrm>
            <a:off x="460299" y="18674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7" name="Content Placeholder 6"/>
          <p:cNvSpPr>
            <a:spLocks noGrp="1"/>
          </p:cNvSpPr>
          <p:nvPr>
            <p:ph sz="quarter" idx="56"/>
          </p:nvPr>
        </p:nvSpPr>
        <p:spPr>
          <a:xfrm>
            <a:off x="2733858" y="18674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8" name="Content Placeholder 6"/>
          <p:cNvSpPr>
            <a:spLocks noGrp="1"/>
          </p:cNvSpPr>
          <p:nvPr>
            <p:ph sz="quarter" idx="57"/>
          </p:nvPr>
        </p:nvSpPr>
        <p:spPr>
          <a:xfrm>
            <a:off x="5002656" y="1867467"/>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Content Placeholder 6"/>
          <p:cNvSpPr>
            <a:spLocks noGrp="1"/>
          </p:cNvSpPr>
          <p:nvPr>
            <p:ph sz="quarter" idx="58"/>
          </p:nvPr>
        </p:nvSpPr>
        <p:spPr>
          <a:xfrm>
            <a:off x="7271452" y="1859000"/>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0" name="Content Placeholder 6"/>
          <p:cNvSpPr>
            <a:spLocks noGrp="1"/>
          </p:cNvSpPr>
          <p:nvPr>
            <p:ph sz="quarter" idx="59"/>
          </p:nvPr>
        </p:nvSpPr>
        <p:spPr>
          <a:xfrm>
            <a:off x="460299" y="4356321"/>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1" name="Content Placeholder 6"/>
          <p:cNvSpPr>
            <a:spLocks noGrp="1"/>
          </p:cNvSpPr>
          <p:nvPr>
            <p:ph sz="quarter" idx="60"/>
          </p:nvPr>
        </p:nvSpPr>
        <p:spPr>
          <a:xfrm>
            <a:off x="2733858" y="4356321"/>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2" name="Content Placeholder 6"/>
          <p:cNvSpPr>
            <a:spLocks noGrp="1"/>
          </p:cNvSpPr>
          <p:nvPr>
            <p:ph sz="quarter" idx="61"/>
          </p:nvPr>
        </p:nvSpPr>
        <p:spPr>
          <a:xfrm>
            <a:off x="5002656" y="4356321"/>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3" name="Content Placeholder 6"/>
          <p:cNvSpPr>
            <a:spLocks noGrp="1"/>
          </p:cNvSpPr>
          <p:nvPr>
            <p:ph sz="quarter" idx="62"/>
          </p:nvPr>
        </p:nvSpPr>
        <p:spPr>
          <a:xfrm>
            <a:off x="7271452" y="4356321"/>
            <a:ext cx="1874210" cy="167039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19063" indent="-119063">
              <a:defRPr lang="en-US" sz="1000" dirty="0" smtClean="0"/>
            </a:lvl1pPr>
            <a:lvl2pPr marL="228600" indent="-109538">
              <a:defRPr lang="en-US" sz="1000" dirty="0" smtClean="0"/>
            </a:lvl2pPr>
            <a:lvl3pPr marL="347663" indent="-119063">
              <a:defRPr lang="en-US" sz="1000" dirty="0" smtClean="0"/>
            </a:lvl3pPr>
            <a:lvl4pPr marL="457200" indent="-109538">
              <a:defRPr lang="en-US" sz="1000" dirty="0" smtClean="0"/>
            </a:lvl4pPr>
            <a:lvl5pPr marL="576263" indent="-119063">
              <a:defRPr lang="en-US" sz="10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29"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221809488"/>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2 columns 1/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8"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ntent Placeholder 2"/>
          <p:cNvSpPr>
            <a:spLocks noGrp="1"/>
          </p:cNvSpPr>
          <p:nvPr>
            <p:ph idx="28"/>
          </p:nvPr>
        </p:nvSpPr>
        <p:spPr>
          <a:xfrm>
            <a:off x="3539540" y="1925641"/>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7"/>
          </p:nvPr>
        </p:nvSpPr>
        <p:spPr>
          <a:xfrm>
            <a:off x="452363" y="1925641"/>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7" name="Text Placeholder 19"/>
          <p:cNvSpPr>
            <a:spLocks noGrp="1"/>
          </p:cNvSpPr>
          <p:nvPr>
            <p:ph type="body" sz="quarter" idx="15" hasCustomPrompt="1"/>
          </p:nvPr>
        </p:nvSpPr>
        <p:spPr>
          <a:xfrm>
            <a:off x="453950"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9" name="Text Placeholder 19"/>
          <p:cNvSpPr>
            <a:spLocks noGrp="1"/>
          </p:cNvSpPr>
          <p:nvPr>
            <p:ph type="body" sz="quarter" idx="17" hasCustomPrompt="1"/>
          </p:nvPr>
        </p:nvSpPr>
        <p:spPr>
          <a:xfrm>
            <a:off x="3542714"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0"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409289697"/>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2 columns 2/3 spli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10"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Text Placeholder 19"/>
          <p:cNvSpPr>
            <a:spLocks noGrp="1"/>
          </p:cNvSpPr>
          <p:nvPr>
            <p:ph type="body" sz="quarter" idx="15" hasCustomPrompt="1"/>
          </p:nvPr>
        </p:nvSpPr>
        <p:spPr>
          <a:xfrm>
            <a:off x="453950" y="1406525"/>
            <a:ext cx="559977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7" name="Text Placeholder 19"/>
          <p:cNvSpPr>
            <a:spLocks noGrp="1"/>
          </p:cNvSpPr>
          <p:nvPr>
            <p:ph type="body" sz="quarter" idx="17" hasCustomPrompt="1"/>
          </p:nvPr>
        </p:nvSpPr>
        <p:spPr>
          <a:xfrm>
            <a:off x="6625134" y="1406525"/>
            <a:ext cx="2514184" cy="336550"/>
          </a:xfrm>
        </p:spPr>
        <p:txBody>
          <a:bodyPr/>
          <a:lstStyle>
            <a:lvl1pPr marL="0" indent="0">
              <a:spcBef>
                <a:spcPts val="0"/>
              </a:spcBef>
              <a:buNone/>
              <a:defRPr sz="1200" b="1">
                <a:solidFill>
                  <a:schemeClr val="accent1"/>
                </a:solidFill>
                <a:latin typeface="+mj-lt"/>
              </a:defRPr>
            </a:lvl1pPr>
            <a:lvl2pPr marL="0" indent="0">
              <a:spcBef>
                <a:spcPts val="0"/>
              </a:spcBef>
              <a:buNone/>
              <a:defRPr sz="1200">
                <a:solidFill>
                  <a:schemeClr val="accent1"/>
                </a:solidFill>
              </a:defRPr>
            </a:lvl2pPr>
            <a:lvl3pPr>
              <a:defRPr sz="1000">
                <a:solidFill>
                  <a:schemeClr val="accent2"/>
                </a:solidFill>
              </a:defRPr>
            </a:lvl3pPr>
            <a:lvl4pPr>
              <a:defRPr sz="1000">
                <a:solidFill>
                  <a:schemeClr val="accent2"/>
                </a:solidFill>
              </a:defRPr>
            </a:lvl4pPr>
            <a:lvl5pPr>
              <a:defRPr sz="1000">
                <a:solidFill>
                  <a:schemeClr val="accent2"/>
                </a:solidFill>
              </a:defRPr>
            </a:lvl5pPr>
          </a:lstStyle>
          <a:p>
            <a:pPr lvl="0"/>
            <a:r>
              <a:rPr lang="en-US" dirty="0" smtClean="0"/>
              <a:t>Heading 12 </a:t>
            </a:r>
            <a:r>
              <a:rPr lang="en-US" dirty="0" err="1" smtClean="0"/>
              <a:t>pt</a:t>
            </a:r>
            <a:endParaRPr lang="en-US" dirty="0" smtClean="0"/>
          </a:p>
          <a:p>
            <a:pPr lvl="1"/>
            <a:r>
              <a:rPr lang="en-US" dirty="0" smtClean="0"/>
              <a:t>Subheading 12 </a:t>
            </a:r>
            <a:r>
              <a:rPr lang="en-US" dirty="0" err="1" smtClean="0"/>
              <a:t>pt</a:t>
            </a:r>
            <a:endParaRPr lang="en-US" dirty="0" smtClean="0"/>
          </a:p>
        </p:txBody>
      </p:sp>
      <p:sp>
        <p:nvSpPr>
          <p:cNvPr id="18" name="Content Placeholder 2"/>
          <p:cNvSpPr>
            <a:spLocks noGrp="1"/>
          </p:cNvSpPr>
          <p:nvPr>
            <p:ph idx="28"/>
          </p:nvPr>
        </p:nvSpPr>
        <p:spPr>
          <a:xfrm>
            <a:off x="6625134" y="1925641"/>
            <a:ext cx="251418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7"/>
          </p:nvPr>
        </p:nvSpPr>
        <p:spPr>
          <a:xfrm>
            <a:off x="452363" y="1925641"/>
            <a:ext cx="5599774" cy="4100513"/>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2"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743512789"/>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V - small portrai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8453905" y="385763"/>
            <a:ext cx="685687" cy="914400"/>
          </a:xfrm>
          <a:noFill/>
          <a:ln>
            <a:noFill/>
          </a:ln>
        </p:spPr>
        <p:txBody>
          <a:bodyPr anchor="ctr" anchorCtr="0"/>
          <a:lstStyle>
            <a:lvl1pPr marL="0" indent="0" algn="ctr">
              <a:buFontTx/>
              <a:buNone/>
              <a:defRPr sz="1000" b="1">
                <a:solidFill>
                  <a:srgbClr val="808080"/>
                </a:solidFill>
              </a:defRPr>
            </a:lvl1pPr>
          </a:lstStyle>
          <a:p>
            <a:r>
              <a:rPr lang="en-US" smtClean="0"/>
              <a:t>Click icon to add picture</a:t>
            </a:r>
            <a:endParaRPr lang="en-GB" dirty="0"/>
          </a:p>
        </p:txBody>
      </p:sp>
      <p:sp>
        <p:nvSpPr>
          <p:cNvPr id="9" name="Text Placeholder 8"/>
          <p:cNvSpPr>
            <a:spLocks noGrp="1"/>
          </p:cNvSpPr>
          <p:nvPr>
            <p:ph type="body" sz="quarter" idx="12"/>
          </p:nvPr>
        </p:nvSpPr>
        <p:spPr>
          <a:xfrm>
            <a:off x="449470" y="1406527"/>
            <a:ext cx="8685363" cy="4930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5" name="Title 1"/>
          <p:cNvSpPr>
            <a:spLocks noGrp="1"/>
          </p:cNvSpPr>
          <p:nvPr>
            <p:ph type="title"/>
          </p:nvPr>
        </p:nvSpPr>
        <p:spPr>
          <a:xfrm>
            <a:off x="455544" y="382678"/>
            <a:ext cx="7899680" cy="758825"/>
          </a:xfrm>
        </p:spPr>
        <p:txBody>
          <a:bodyPr/>
          <a:lstStyle/>
          <a:p>
            <a:r>
              <a:rPr lang="en-US" smtClean="0"/>
              <a:t>Click to edit Master title style</a:t>
            </a:r>
            <a:endParaRPr lang="en-GB" dirty="0"/>
          </a:p>
        </p:txBody>
      </p:sp>
      <p:sp>
        <p:nvSpPr>
          <p:cNvPr id="11"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2254811452"/>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V - large portrait">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50520" y="1406612"/>
            <a:ext cx="2735887" cy="3838575"/>
          </a:xfrm>
        </p:spPr>
        <p:txBody>
          <a:bodyPr anchor="ctr" anchorCtr="0"/>
          <a:lstStyle>
            <a:lvl1pPr marL="0" indent="0" algn="ctr">
              <a:buFontTx/>
              <a:buNone/>
              <a:defRPr sz="1200" b="1">
                <a:solidFill>
                  <a:srgbClr val="808080"/>
                </a:solidFill>
              </a:defRPr>
            </a:lvl1pPr>
          </a:lstStyle>
          <a:p>
            <a:r>
              <a:rPr lang="en-US" smtClean="0"/>
              <a:t>Click icon to add picture</a:t>
            </a:r>
            <a:endParaRPr lang="en-GB" dirty="0"/>
          </a:p>
        </p:txBody>
      </p:sp>
      <p:sp>
        <p:nvSpPr>
          <p:cNvPr id="13" name="Text Placeholder 12"/>
          <p:cNvSpPr>
            <a:spLocks noGrp="1"/>
          </p:cNvSpPr>
          <p:nvPr>
            <p:ph type="body" sz="quarter" idx="12"/>
          </p:nvPr>
        </p:nvSpPr>
        <p:spPr>
          <a:xfrm>
            <a:off x="3801434" y="1406525"/>
            <a:ext cx="5333118"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Rectangle 15"/>
          <p:cNvSpPr>
            <a:spLocks noChangeArrowheads="1"/>
          </p:cNvSpPr>
          <p:nvPr/>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1" name="Rectangle 15"/>
          <p:cNvSpPr>
            <a:spLocks noChangeArrowheads="1"/>
          </p:cNvSpPr>
          <p:nvPr userDrawn="1"/>
        </p:nvSpPr>
        <p:spPr bwMode="gray">
          <a:xfrm>
            <a:off x="8534582" y="6477569"/>
            <a:ext cx="599975"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6" name="Title 1"/>
          <p:cNvSpPr>
            <a:spLocks noGrp="1"/>
          </p:cNvSpPr>
          <p:nvPr>
            <p:ph type="title"/>
          </p:nvPr>
        </p:nvSpPr>
        <p:spPr>
          <a:xfrm>
            <a:off x="455816" y="382678"/>
            <a:ext cx="8685363" cy="758825"/>
          </a:xfrm>
        </p:spPr>
        <p:txBody>
          <a:bodyPr/>
          <a:lstStyle/>
          <a:p>
            <a:r>
              <a:rPr lang="en-US" smtClean="0"/>
              <a:t>Click to edit Master title style</a:t>
            </a:r>
            <a:endParaRPr lang="en-GB" dirty="0"/>
          </a:p>
        </p:txBody>
      </p:sp>
      <p:sp>
        <p:nvSpPr>
          <p:cNvPr id="17" name="Copyright"/>
          <p:cNvSpPr txBox="1">
            <a:spLocks noChangeArrowheads="1"/>
          </p:cNvSpPr>
          <p:nvPr userDrawn="1"/>
        </p:nvSpPr>
        <p:spPr bwMode="gray">
          <a:xfrm>
            <a:off x="460526"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4902550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text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12" name="Rectangle 15"/>
          <p:cNvSpPr>
            <a:spLocks noChangeArrowheads="1"/>
          </p:cNvSpPr>
          <p:nvPr/>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3" name="DocID"/>
          <p:cNvSpPr txBox="1"/>
          <p:nvPr/>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10" name="Copyright"/>
          <p:cNvSpPr txBox="1">
            <a:spLocks noChangeArrowheads="1"/>
          </p:cNvSpPr>
          <p:nvPr/>
        </p:nvSpPr>
        <p:spPr bwMode="gray">
          <a:xfrm>
            <a:off x="460305"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14" name="Content Placeholder 2"/>
          <p:cNvSpPr>
            <a:spLocks noGrp="1"/>
          </p:cNvSpPr>
          <p:nvPr>
            <p:ph idx="1"/>
          </p:nvPr>
        </p:nvSpPr>
        <p:spPr>
          <a:xfrm>
            <a:off x="452365"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5" name="Content Placeholder 2"/>
          <p:cNvSpPr>
            <a:spLocks noGrp="1"/>
          </p:cNvSpPr>
          <p:nvPr>
            <p:ph idx="23"/>
          </p:nvPr>
        </p:nvSpPr>
        <p:spPr>
          <a:xfrm>
            <a:off x="5244236" y="1406525"/>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6" name="Content Placeholder 2"/>
          <p:cNvSpPr>
            <a:spLocks noGrp="1"/>
          </p:cNvSpPr>
          <p:nvPr>
            <p:ph idx="24"/>
          </p:nvPr>
        </p:nvSpPr>
        <p:spPr>
          <a:xfrm>
            <a:off x="452365"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9" name="Content Placeholder 2"/>
          <p:cNvSpPr>
            <a:spLocks noGrp="1"/>
          </p:cNvSpPr>
          <p:nvPr>
            <p:ph idx="25"/>
          </p:nvPr>
        </p:nvSpPr>
        <p:spPr>
          <a:xfrm>
            <a:off x="5244236" y="3904629"/>
            <a:ext cx="3890319" cy="2126284"/>
          </a:xfrm>
        </p:spPr>
        <p:txBody>
          <a:bodyPr/>
          <a:lstStyle>
            <a:lvl1pPr marL="119063" indent="-119063">
              <a:defRPr sz="1000"/>
            </a:lvl1pPr>
            <a:lvl2pPr marL="228600" indent="-109538">
              <a:defRPr sz="1000"/>
            </a:lvl2pPr>
            <a:lvl3pPr marL="347663" indent="-119063">
              <a:defRPr sz="1000"/>
            </a:lvl3pPr>
            <a:lvl4pPr marL="457200" indent="-109538">
              <a:defRPr sz="1000"/>
            </a:lvl4pPr>
            <a:lvl5pPr marL="576263" indent="-119063">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1" name="Rectangle 15"/>
          <p:cNvSpPr>
            <a:spLocks noChangeArrowheads="1"/>
          </p:cNvSpPr>
          <p:nvPr userDrawn="1"/>
        </p:nvSpPr>
        <p:spPr bwMode="gray">
          <a:xfrm>
            <a:off x="8534579" y="6477011"/>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3" name="DocID"/>
          <p:cNvSpPr txBox="1"/>
          <p:nvPr userDrawn="1"/>
        </p:nvSpPr>
        <p:spPr>
          <a:xfrm>
            <a:off x="1267231"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1209644128"/>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3" name="Picture 51" descr="NERA_horizontal_2945"/>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9632" y="3171016"/>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37385"/>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148348"/>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8417" name="Copyright"/>
          <p:cNvSpPr txBox="1">
            <a:spLocks noChangeArrowheads="1"/>
          </p:cNvSpPr>
          <p:nvPr/>
        </p:nvSpPr>
        <p:spPr bwMode="gray">
          <a:xfrm>
            <a:off x="903139" y="6594126"/>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3" name="Text Placeholder 2"/>
          <p:cNvSpPr>
            <a:spLocks noGrp="1"/>
          </p:cNvSpPr>
          <p:nvPr>
            <p:ph type="body" sz="quarter" idx="10" hasCustomPrompt="1"/>
          </p:nvPr>
        </p:nvSpPr>
        <p:spPr>
          <a:xfrm>
            <a:off x="903255" y="1249998"/>
            <a:ext cx="8236175" cy="731202"/>
          </a:xfrm>
          <a:ln>
            <a:noFill/>
          </a:ln>
        </p:spPr>
        <p:txBody>
          <a:bodyPr/>
          <a:lstStyle>
            <a:lvl1pPr marL="0" indent="0">
              <a:lnSpc>
                <a:spcPct val="86000"/>
              </a:lnSpc>
              <a:spcBef>
                <a:spcPts val="0"/>
              </a:spcBef>
              <a:buNone/>
              <a:defRPr sz="2800">
                <a:solidFill>
                  <a:schemeClr val="tx2"/>
                </a:solidFill>
              </a:defRPr>
            </a:lvl1pPr>
            <a:lvl2pPr marL="0" indent="0">
              <a:lnSpc>
                <a:spcPct val="86000"/>
              </a:lnSpc>
              <a:spcBef>
                <a:spcPts val="0"/>
              </a:spcBef>
              <a:buNone/>
              <a:defRPr sz="2800">
                <a:solidFill>
                  <a:schemeClr val="accent1"/>
                </a:solidFill>
              </a:defRPr>
            </a:lvl2pPr>
          </a:lstStyle>
          <a:p>
            <a:pPr lvl="0"/>
            <a:r>
              <a:rPr lang="en-US" dirty="0" smtClean="0"/>
              <a:t>TITLE</a:t>
            </a:r>
          </a:p>
          <a:p>
            <a:pPr lvl="1"/>
            <a:r>
              <a:rPr lang="en-US" dirty="0" smtClean="0"/>
              <a:t>SUBTITLE</a:t>
            </a:r>
          </a:p>
        </p:txBody>
      </p:sp>
      <p:sp>
        <p:nvSpPr>
          <p:cNvPr id="5" name="Text Placeholder 4"/>
          <p:cNvSpPr>
            <a:spLocks noGrp="1"/>
          </p:cNvSpPr>
          <p:nvPr>
            <p:ph type="body" sz="quarter" idx="11" hasCustomPrompt="1"/>
          </p:nvPr>
        </p:nvSpPr>
        <p:spPr>
          <a:xfrm>
            <a:off x="914366" y="2395220"/>
            <a:ext cx="4853137" cy="241300"/>
          </a:xfrm>
        </p:spPr>
        <p:txBody>
          <a:bodyPr/>
          <a:lstStyle>
            <a:lvl1pPr marL="0" indent="0">
              <a:buNone/>
              <a:defRPr sz="1800">
                <a:solidFill>
                  <a:schemeClr val="accent1"/>
                </a:solidFill>
              </a:defRPr>
            </a:lvl1pPr>
          </a:lstStyle>
          <a:p>
            <a:pPr lvl="0"/>
            <a:r>
              <a:rPr lang="en-US" dirty="0" smtClean="0"/>
              <a:t>DATE</a:t>
            </a:r>
          </a:p>
        </p:txBody>
      </p:sp>
      <p:sp>
        <p:nvSpPr>
          <p:cNvPr id="9" name="Picture Placeholder 8"/>
          <p:cNvSpPr>
            <a:spLocks noGrp="1"/>
          </p:cNvSpPr>
          <p:nvPr>
            <p:ph type="pic" sz="quarter" idx="12" hasCustomPrompt="1"/>
          </p:nvPr>
        </p:nvSpPr>
        <p:spPr>
          <a:xfrm>
            <a:off x="6623659" y="479425"/>
            <a:ext cx="2515771" cy="685800"/>
          </a:xfrm>
          <a:ln>
            <a:noFill/>
          </a:ln>
        </p:spPr>
        <p:txBody>
          <a:bodyPr anchor="ctr" anchorCtr="0"/>
          <a:lstStyle>
            <a:lvl1pPr marL="0" indent="0" algn="ctr">
              <a:spcBef>
                <a:spcPts val="0"/>
              </a:spcBef>
              <a:buNone/>
              <a:defRPr sz="1000" b="1" baseline="0">
                <a:solidFill>
                  <a:srgbClr val="808080"/>
                </a:solidFill>
              </a:defRPr>
            </a:lvl1pPr>
          </a:lstStyle>
          <a:p>
            <a:r>
              <a:rPr lang="de-DE" dirty="0" smtClean="0"/>
              <a:t>CLIENT LOGO PLACEHOLDER</a:t>
            </a:r>
          </a:p>
          <a:p>
            <a:r>
              <a:rPr lang="de-DE" smtClean="0"/>
              <a:t>Delete box </a:t>
            </a:r>
            <a:r>
              <a:rPr lang="de-DE" dirty="0" smtClean="0"/>
              <a:t>if no client logo is used</a:t>
            </a:r>
            <a:endParaRPr lang="en-GB" dirty="0"/>
          </a:p>
        </p:txBody>
      </p:sp>
      <p:sp>
        <p:nvSpPr>
          <p:cNvPr id="11" name="Text Placeholder 10"/>
          <p:cNvSpPr>
            <a:spLocks noGrp="1"/>
          </p:cNvSpPr>
          <p:nvPr>
            <p:ph type="body" sz="quarter" idx="13" hasCustomPrompt="1"/>
          </p:nvPr>
        </p:nvSpPr>
        <p:spPr>
          <a:xfrm>
            <a:off x="903139" y="4892675"/>
            <a:ext cx="4971228" cy="977900"/>
          </a:xfrm>
        </p:spPr>
        <p:txBody>
          <a:bodyPr/>
          <a:lstStyle>
            <a:lvl1pPr marL="0" indent="0">
              <a:spcBef>
                <a:spcPts val="0"/>
              </a:spcBef>
              <a:buNone/>
              <a:defRPr b="1">
                <a:solidFill>
                  <a:srgbClr val="FFFFFF"/>
                </a:solidFill>
              </a:defRPr>
            </a:lvl1pPr>
            <a:lvl2pPr marL="0" indent="0">
              <a:spcBef>
                <a:spcPts val="0"/>
              </a:spcBef>
              <a:buNone/>
              <a:defRPr baseline="0">
                <a:solidFill>
                  <a:srgbClr val="FFFFFF"/>
                </a:solidFill>
              </a:defRPr>
            </a:lvl2pPr>
            <a:lvl4pPr marL="0" indent="0">
              <a:spcBef>
                <a:spcPts val="0"/>
              </a:spcBef>
              <a:buNone/>
              <a:defRPr baseline="0">
                <a:solidFill>
                  <a:srgbClr val="FFFFFF"/>
                </a:solidFill>
              </a:defRPr>
            </a:lvl4pPr>
            <a:lvl5pPr marL="685800" indent="0">
              <a:buNone/>
              <a:defRPr/>
            </a:lvl5pPr>
          </a:lstStyle>
          <a:p>
            <a:pPr lvl="0"/>
            <a:r>
              <a:rPr lang="en-US" dirty="0" smtClean="0"/>
              <a:t>Presenter (optional)</a:t>
            </a:r>
          </a:p>
          <a:p>
            <a:pPr lvl="1"/>
            <a:r>
              <a:rPr lang="en-US" dirty="0" smtClean="0"/>
              <a:t>Presenter Title (optional)</a:t>
            </a:r>
          </a:p>
          <a:p>
            <a:pPr lvl="3"/>
            <a:endParaRPr lang="en-US" dirty="0" smtClean="0"/>
          </a:p>
          <a:p>
            <a:pPr lvl="3"/>
            <a:r>
              <a:rPr lang="en-US" dirty="0" smtClean="0"/>
              <a:t>Location (optional)</a:t>
            </a:r>
          </a:p>
        </p:txBody>
      </p:sp>
      <p:sp>
        <p:nvSpPr>
          <p:cNvPr id="2" name="Subnomenclature"/>
          <p:cNvSpPr txBox="1"/>
          <p:nvPr/>
        </p:nvSpPr>
        <p:spPr>
          <a:xfrm>
            <a:off x="903256"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sp>
        <p:nvSpPr>
          <p:cNvPr id="15" name="Subnomenclature"/>
          <p:cNvSpPr txBox="1"/>
          <p:nvPr userDrawn="1"/>
        </p:nvSpPr>
        <p:spPr>
          <a:xfrm>
            <a:off x="903256" y="6458956"/>
            <a:ext cx="65" cy="13234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it-IT" sz="1000" b="1" dirty="0">
              <a:solidFill>
                <a:srgbClr val="606060"/>
              </a:solidFill>
            </a:endParaRPr>
          </a:p>
        </p:txBody>
      </p:sp>
      <p:pic>
        <p:nvPicPr>
          <p:cNvPr id="8" name="OWEndorsement"/>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466365" y="6459538"/>
            <a:ext cx="1619618" cy="228600"/>
          </a:xfrm>
          <a:prstGeom prst="rect">
            <a:avLst/>
          </a:prstGeom>
        </p:spPr>
      </p:pic>
      <p:sp>
        <p:nvSpPr>
          <p:cNvPr id="10" name="FacetImage"/>
          <p:cNvSpPr/>
          <p:nvPr userDrawn="1"/>
        </p:nvSpPr>
        <p:spPr>
          <a:xfrm>
            <a:off x="118" y="3073400"/>
            <a:ext cx="9599613" cy="3197226"/>
          </a:xfrm>
          <a:custGeom>
            <a:avLst/>
            <a:gdLst/>
            <a:ahLst/>
            <a:cxnLst/>
            <a:rect l="0" t="0" r="0" b="0"/>
            <a:pathLst>
              <a:path w="9601201" h="3197226">
                <a:moveTo>
                  <a:pt x="914400" y="0"/>
                </a:moveTo>
                <a:lnTo>
                  <a:pt x="0" y="1395476"/>
                </a:lnTo>
                <a:lnTo>
                  <a:pt x="0" y="3197225"/>
                </a:lnTo>
                <a:lnTo>
                  <a:pt x="9601200" y="3197225"/>
                </a:lnTo>
                <a:lnTo>
                  <a:pt x="9601200" y="0"/>
                </a:lnTo>
                <a:close/>
              </a:path>
            </a:pathLst>
          </a:custGeom>
          <a:blipFill>
            <a:blip r:embed="rId3"/>
            <a:stretch>
              <a:fillRect/>
            </a:stretch>
          </a:blipFill>
          <a:ln w="9525"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12" name="Facet1"/>
          <p:cNvSpPr/>
          <p:nvPr userDrawn="1"/>
        </p:nvSpPr>
        <p:spPr>
          <a:xfrm>
            <a:off x="0" y="3073400"/>
            <a:ext cx="914250" cy="3197226"/>
          </a:xfrm>
          <a:custGeom>
            <a:avLst/>
            <a:gdLst/>
            <a:ahLst/>
            <a:cxnLst/>
            <a:rect l="0" t="0" r="0" b="0"/>
            <a:pathLst>
              <a:path w="914401" h="3197226">
                <a:moveTo>
                  <a:pt x="914400" y="0"/>
                </a:moveTo>
                <a:lnTo>
                  <a:pt x="457200" y="3197225"/>
                </a:lnTo>
                <a:lnTo>
                  <a:pt x="0" y="3197225"/>
                </a:lnTo>
                <a:lnTo>
                  <a:pt x="0" y="1371600"/>
                </a:lnTo>
                <a:close/>
              </a:path>
            </a:pathLst>
          </a:custGeom>
          <a:solidFill>
            <a:srgbClr val="002C77">
              <a:alpha val="7500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16" name="Facet4"/>
          <p:cNvSpPr/>
          <p:nvPr userDrawn="1"/>
        </p:nvSpPr>
        <p:spPr>
          <a:xfrm>
            <a:off x="914367" y="3073635"/>
            <a:ext cx="8685364" cy="457201"/>
          </a:xfrm>
          <a:custGeom>
            <a:avLst/>
            <a:gdLst/>
            <a:ahLst/>
            <a:cxnLst/>
            <a:rect l="0" t="0" r="0" b="0"/>
            <a:pathLst>
              <a:path w="8686801" h="457201">
                <a:moveTo>
                  <a:pt x="0" y="0"/>
                </a:moveTo>
                <a:lnTo>
                  <a:pt x="8686800" y="0"/>
                </a:lnTo>
                <a:lnTo>
                  <a:pt x="8686800" y="457200"/>
                </a:lnTo>
                <a:close/>
              </a:path>
            </a:pathLst>
          </a:custGeom>
          <a:solidFill>
            <a:srgbClr val="A6E2EF">
              <a:alpha val="75000"/>
            </a:srgbClr>
          </a:solidFill>
          <a:ln w="9525"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8555" name="Facet2"/>
          <p:cNvSpPr/>
          <p:nvPr userDrawn="1"/>
        </p:nvSpPr>
        <p:spPr>
          <a:xfrm>
            <a:off x="457242" y="3073400"/>
            <a:ext cx="7021940" cy="3197226"/>
          </a:xfrm>
          <a:custGeom>
            <a:avLst/>
            <a:gdLst/>
            <a:ahLst/>
            <a:cxnLst/>
            <a:rect l="0" t="0" r="0" b="0"/>
            <a:pathLst>
              <a:path w="7023101" h="3197226">
                <a:moveTo>
                  <a:pt x="457200" y="0"/>
                </a:moveTo>
                <a:lnTo>
                  <a:pt x="0" y="3197225"/>
                </a:lnTo>
                <a:lnTo>
                  <a:pt x="7023100" y="3197225"/>
                </a:lnTo>
                <a:close/>
              </a:path>
            </a:pathLst>
          </a:custGeom>
          <a:solidFill>
            <a:srgbClr val="016D9F">
              <a:alpha val="4200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sp>
        <p:nvSpPr>
          <p:cNvPr id="8556" name="Facet3"/>
          <p:cNvSpPr/>
          <p:nvPr userDrawn="1"/>
        </p:nvSpPr>
        <p:spPr>
          <a:xfrm>
            <a:off x="914367" y="3073400"/>
            <a:ext cx="8685364" cy="3197226"/>
          </a:xfrm>
          <a:custGeom>
            <a:avLst/>
            <a:gdLst/>
            <a:ahLst/>
            <a:cxnLst/>
            <a:rect l="0" t="0" r="0" b="0"/>
            <a:pathLst>
              <a:path w="8686801" h="3197226">
                <a:moveTo>
                  <a:pt x="0" y="0"/>
                </a:moveTo>
                <a:lnTo>
                  <a:pt x="8686800" y="457200"/>
                </a:lnTo>
                <a:lnTo>
                  <a:pt x="8686800" y="3197225"/>
                </a:lnTo>
                <a:lnTo>
                  <a:pt x="6565900" y="3197225"/>
                </a:lnTo>
                <a:close/>
              </a:path>
            </a:pathLst>
          </a:custGeom>
          <a:solidFill>
            <a:srgbClr val="A6E2EF">
              <a:alpha val="0"/>
            </a:srgbClr>
          </a:solidFill>
          <a:ln w="63500" cap="flat" cmpd="sng" algn="ctr">
            <a:noFill/>
            <a:prstDash val="solid"/>
          </a:ln>
          <a:effectLst/>
          <a:extLst>
            <a:ext uri="{91240B29-F687-4F45-9708-019B960494DF}">
              <a14:hiddenLine xmlns:a14="http://schemas.microsoft.com/office/drawing/2010/main" w="0" cap="flat" cmpd="sng" algn="ctr">
                <a:solidFill>
                  <a:srgbClr val="FF0000"/>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dirty="0" err="1" smtClean="0">
              <a:solidFill>
                <a:srgbClr val="000000"/>
              </a:solidFill>
            </a:endParaRPr>
          </a:p>
        </p:txBody>
      </p:sp>
      <p:pic>
        <p:nvPicPr>
          <p:cNvPr id="2050" name="FacetGroup"/>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3073400"/>
            <a:ext cx="9601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1" descr="NERA_horizontal_2945"/>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03140" y="304834"/>
            <a:ext cx="1601936" cy="515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9402272"/>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0299" y="385765"/>
            <a:ext cx="8674253" cy="758825"/>
          </a:xfrm>
        </p:spPr>
        <p:txBody>
          <a:bodyPr/>
          <a:lstStyle/>
          <a:p>
            <a:r>
              <a:rPr lang="en-US" smtClean="0"/>
              <a:t>Click to edit Master title style</a:t>
            </a:r>
            <a:endParaRPr lang="en-GB" dirty="0"/>
          </a:p>
        </p:txBody>
      </p:sp>
      <p:sp>
        <p:nvSpPr>
          <p:cNvPr id="3" name="Content Placeholder 2"/>
          <p:cNvSpPr>
            <a:spLocks noGrp="1"/>
          </p:cNvSpPr>
          <p:nvPr>
            <p:ph idx="1"/>
          </p:nvPr>
        </p:nvSpPr>
        <p:spPr>
          <a:xfrm>
            <a:off x="452362" y="1406529"/>
            <a:ext cx="8688539" cy="4932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Rectangle 15"/>
          <p:cNvSpPr>
            <a:spLocks noChangeArrowheads="1"/>
          </p:cNvSpPr>
          <p:nvPr/>
        </p:nvSpPr>
        <p:spPr bwMode="gray">
          <a:xfrm>
            <a:off x="8534694" y="6478823"/>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Copyright"/>
          <p:cNvSpPr txBox="1">
            <a:spLocks noChangeArrowheads="1"/>
          </p:cNvSpPr>
          <p:nvPr/>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
        <p:nvSpPr>
          <p:cNvPr id="4" name="DocID"/>
          <p:cNvSpPr txBox="1"/>
          <p:nvPr/>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
        <p:nvSpPr>
          <p:cNvPr id="7" name="Rectangle 15"/>
          <p:cNvSpPr>
            <a:spLocks noChangeArrowheads="1"/>
          </p:cNvSpPr>
          <p:nvPr userDrawn="1"/>
        </p:nvSpPr>
        <p:spPr bwMode="gray">
          <a:xfrm>
            <a:off x="8534694" y="6478823"/>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9" name="DocID"/>
          <p:cNvSpPr txBox="1"/>
          <p:nvPr userDrawn="1"/>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606060"/>
              </a:solidFill>
            </a:endParaRPr>
          </a:p>
        </p:txBody>
      </p:sp>
    </p:spTree>
    <p:extLst>
      <p:ext uri="{BB962C8B-B14F-4D97-AF65-F5344CB8AC3E}">
        <p14:creationId xmlns:p14="http://schemas.microsoft.com/office/powerpoint/2010/main" val="3855292748"/>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6"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0"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554201034"/>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Qualification">
    <p:spTree>
      <p:nvGrpSpPr>
        <p:cNvPr id="1" name=""/>
        <p:cNvGrpSpPr/>
        <p:nvPr/>
      </p:nvGrpSpPr>
      <p:grpSpPr>
        <a:xfrm>
          <a:off x="0" y="0"/>
          <a:ext cx="0" cy="0"/>
          <a:chOff x="0" y="0"/>
          <a:chExt cx="0" cy="0"/>
        </a:xfrm>
      </p:grpSpPr>
      <p:graphicFrame>
        <p:nvGraphicFramePr>
          <p:cNvPr id="7" name="TextConfOW-S-TEST[D]DATA"/>
          <p:cNvGraphicFramePr>
            <a:graphicFrameLocks noGrp="1"/>
          </p:cNvGraphicFramePr>
          <p:nvPr userDrawn="1">
            <p:extLst>
              <p:ext uri="{D42A27DB-BD31-4B8C-83A1-F6EECF244321}">
                <p14:modId xmlns:p14="http://schemas.microsoft.com/office/powerpoint/2010/main" val="37936789"/>
              </p:ext>
            </p:extLst>
          </p:nvPr>
        </p:nvGraphicFramePr>
        <p:xfrm>
          <a:off x="453951" y="2508504"/>
          <a:ext cx="8685363" cy="2084832"/>
        </p:xfrm>
        <a:graphic>
          <a:graphicData uri="http://schemas.openxmlformats.org/drawingml/2006/table">
            <a:tbl>
              <a:tblPr/>
              <a:tblGrid>
                <a:gridCol w="2774300"/>
                <a:gridCol w="5911063"/>
              </a:tblGrid>
              <a:tr h="25613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rgbClr val="002C77"/>
                          </a:solidFill>
                          <a:effectLst/>
                          <a:latin typeface="Arial" charset="0"/>
                          <a:cs typeface="Arial" charset="0"/>
                        </a:rPr>
                        <a:t>QUALIFICATIONS, ASSUMPTIONS AND LIMITING CONDITIONS</a:t>
                      </a:r>
                      <a:endParaRPr kumimoji="0" lang="en-GB" sz="1400" b="0" i="0" u="none" strike="noStrike" cap="none" normalizeH="0" baseline="0" dirty="0" smtClean="0">
                        <a:ln>
                          <a:noFill/>
                        </a:ln>
                        <a:solidFill>
                          <a:srgbClr val="002C77"/>
                        </a:solidFill>
                        <a:effectLst/>
                        <a:latin typeface="Arial" charset="0"/>
                        <a:cs typeface="Arial" charset="0"/>
                      </a:endParaRPr>
                    </a:p>
                  </a:txBody>
                  <a:tcPr marL="0" marR="228562" marT="18288" marB="18288"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This report is for </a:t>
                      </a:r>
                      <a:r>
                        <a:rPr kumimoji="0" lang="en-US" sz="800" b="0" i="0" u="none" strike="noStrike" cap="none" normalizeH="0" baseline="0" smtClean="0">
                          <a:ln>
                            <a:noFill/>
                          </a:ln>
                          <a:solidFill>
                            <a:schemeClr val="tx1"/>
                          </a:solidFill>
                          <a:effectLst/>
                          <a:latin typeface="Arial" charset="0"/>
                          <a:cs typeface="Arial" charset="0"/>
                        </a:rPr>
                        <a:t>the exclusive </a:t>
                      </a:r>
                      <a:r>
                        <a:rPr kumimoji="0" lang="en-US" sz="800" b="0" i="0" u="none" strike="noStrike" cap="none" normalizeH="0" baseline="0" dirty="0" smtClean="0">
                          <a:ln>
                            <a:noFill/>
                          </a:ln>
                          <a:solidFill>
                            <a:schemeClr val="tx1"/>
                          </a:solidFill>
                          <a:effectLst/>
                          <a:latin typeface="Arial" charset="0"/>
                          <a:cs typeface="Arial" charset="0"/>
                        </a:rPr>
                        <a:t>use of the NERA Economic Consulting client named herein. This report is not intended for general circulation or publication, nor is it to be reproduced, quoted or distributed for any purpose without the prior written permission of NERA Economic Consulting. There are no third party beneficiaries with respect to this report, and NERA Economic Consulting does not accept any liability to any third party.  
Information furnished by others, upon which all or portions of this report are based, is believed to be reliable but has not been independently verified, unless </a:t>
                      </a:r>
                      <a:r>
                        <a:rPr kumimoji="0" lang="en-US" sz="800" b="0" i="0" u="none" strike="noStrike" cap="none" normalizeH="0" baseline="0" smtClean="0">
                          <a:ln>
                            <a:noFill/>
                          </a:ln>
                          <a:solidFill>
                            <a:schemeClr val="tx1"/>
                          </a:solidFill>
                          <a:effectLst/>
                          <a:latin typeface="Arial" charset="0"/>
                          <a:cs typeface="Arial" charset="0"/>
                        </a:rPr>
                        <a:t>otherwise expressly </a:t>
                      </a:r>
                      <a:r>
                        <a:rPr kumimoji="0" lang="en-US" sz="800" b="0" i="0" u="none" strike="noStrike" cap="none" normalizeH="0" baseline="0" dirty="0" smtClean="0">
                          <a:ln>
                            <a:noFill/>
                          </a:ln>
                          <a:solidFill>
                            <a:schemeClr val="tx1"/>
                          </a:solidFill>
                          <a:effectLst/>
                          <a:latin typeface="Arial" charset="0"/>
                          <a:cs typeface="Arial" charset="0"/>
                        </a:rPr>
                        <a:t>indicated. Public information and industry and statistical data are from sources we deem to be reliable; however, we make no representation as to the accuracy or completeness of such information. The findings contained in this report may contain predictions based on current data and historical trends. Any such predictions are subject to inherent risks and uncertainties. NERA Economic Consulting accepts no responsibility for actual results or future events.
The </a:t>
                      </a:r>
                      <a:r>
                        <a:rPr kumimoji="0" lang="en-US" sz="800" b="0" i="0" u="none" strike="noStrike" cap="none" normalizeH="0" baseline="0" smtClean="0">
                          <a:ln>
                            <a:noFill/>
                          </a:ln>
                          <a:solidFill>
                            <a:schemeClr val="tx1"/>
                          </a:solidFill>
                          <a:effectLst/>
                          <a:latin typeface="Arial" charset="0"/>
                          <a:cs typeface="Arial" charset="0"/>
                        </a:rPr>
                        <a:t>opinions expressed </a:t>
                      </a:r>
                      <a:r>
                        <a:rPr kumimoji="0" lang="en-US" sz="800" b="0" i="0" u="none" strike="noStrike" cap="none" normalizeH="0" baseline="0" dirty="0" smtClean="0">
                          <a:ln>
                            <a:noFill/>
                          </a:ln>
                          <a:solidFill>
                            <a:schemeClr val="tx1"/>
                          </a:solidFill>
                          <a:effectLst/>
                          <a:latin typeface="Arial" charset="0"/>
                          <a:cs typeface="Arial" charset="0"/>
                        </a:rPr>
                        <a:t>in this report are valid only for the purpose stated herein and as of the date of this report. No obligation is assumed to revise this report to reflect changes, events or conditions, which occur subsequent to the date hereof.  
All decisions in connection with the implementation or use of advice or recommendations contained in this report are the sole responsibility of the client. This report does not represent investment advice nor does it provide an opinion regarding the fairness of any transaction to any and all parties. </a:t>
                      </a:r>
                    </a:p>
                  </a:txBody>
                  <a:tcPr marL="36570" marR="36570" marT="18288" marB="18288"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3410333121"/>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onfidentiality">
    <p:spTree>
      <p:nvGrpSpPr>
        <p:cNvPr id="1" name=""/>
        <p:cNvGrpSpPr/>
        <p:nvPr/>
      </p:nvGrpSpPr>
      <p:grpSpPr>
        <a:xfrm>
          <a:off x="0" y="0"/>
          <a:ext cx="0" cy="0"/>
          <a:chOff x="0" y="0"/>
          <a:chExt cx="0" cy="0"/>
        </a:xfrm>
      </p:grpSpPr>
      <p:graphicFrame>
        <p:nvGraphicFramePr>
          <p:cNvPr id="7" name="TextCopyWriOW"/>
          <p:cNvGraphicFramePr>
            <a:graphicFrameLocks noGrp="1"/>
          </p:cNvGraphicFramePr>
          <p:nvPr userDrawn="1">
            <p:extLst>
              <p:ext uri="{D42A27DB-BD31-4B8C-83A1-F6EECF244321}">
                <p14:modId xmlns:p14="http://schemas.microsoft.com/office/powerpoint/2010/main" val="3974234098"/>
              </p:ext>
            </p:extLst>
          </p:nvPr>
        </p:nvGraphicFramePr>
        <p:xfrm>
          <a:off x="453951" y="2889504"/>
          <a:ext cx="8685363" cy="1200912"/>
        </p:xfrm>
        <a:graphic>
          <a:graphicData uri="http://schemas.openxmlformats.org/drawingml/2006/table">
            <a:tbl>
              <a:tblPr/>
              <a:tblGrid>
                <a:gridCol w="2774300"/>
                <a:gridCol w="5911063"/>
              </a:tblGrid>
              <a:tr h="630157">
                <a:tc>
                  <a:txBody>
                    <a:bodyPr/>
                    <a:lstStyle/>
                    <a:p>
                      <a:pPr marL="0" marR="0" lvl="0" indent="0" algn="r" defTabSz="914400" rtl="0" eaLnBrk="1" fontAlgn="base" latinLnBrk="0" hangingPunct="1">
                        <a:lnSpc>
                          <a:spcPct val="100000"/>
                        </a:lnSpc>
                        <a:spcBef>
                          <a:spcPct val="60000"/>
                        </a:spcBef>
                        <a:spcAft>
                          <a:spcPct val="0"/>
                        </a:spcAft>
                        <a:buClrTx/>
                        <a:buSzTx/>
                        <a:buFontTx/>
                        <a:buNone/>
                        <a:tabLst/>
                      </a:pPr>
                      <a:r>
                        <a:rPr kumimoji="0" lang="en-US" sz="1400" b="0" i="0" u="none" strike="noStrike" cap="none" normalizeH="0" baseline="0" dirty="0" smtClean="0">
                          <a:ln>
                            <a:noFill/>
                          </a:ln>
                          <a:solidFill>
                            <a:schemeClr val="tx2"/>
                          </a:solidFill>
                          <a:effectLst/>
                          <a:latin typeface="Arial" charset="0"/>
                          <a:cs typeface="Arial" charset="0"/>
                        </a:rPr>
                        <a:t>CONFIDENTIALITY
</a:t>
                      </a:r>
                      <a:endParaRPr kumimoji="0" lang="en-GB" sz="1400" b="0" i="0" u="none" strike="noStrike" cap="none" normalizeH="0" baseline="0" dirty="0" smtClean="0">
                        <a:ln>
                          <a:noFill/>
                        </a:ln>
                        <a:solidFill>
                          <a:schemeClr val="tx2"/>
                        </a:solidFill>
                        <a:effectLst/>
                        <a:latin typeface="Arial" charset="0"/>
                        <a:cs typeface="Arial" charset="0"/>
                      </a:endParaRPr>
                    </a:p>
                  </a:txBody>
                  <a:tcPr marL="0" marR="228562" marT="18288" marB="18288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60000"/>
                        </a:spcBef>
                        <a:spcAft>
                          <a:spcPct val="0"/>
                        </a:spcAft>
                        <a:buClrTx/>
                        <a:buSzTx/>
                        <a:buFontTx/>
                        <a:buNone/>
                        <a:tabLst/>
                      </a:pPr>
                      <a:r>
                        <a:rPr kumimoji="0" lang="en-US" sz="800" b="0" i="0" u="none" strike="noStrike" cap="none" normalizeH="0" baseline="0" dirty="0" smtClean="0">
                          <a:ln>
                            <a:noFill/>
                          </a:ln>
                          <a:solidFill>
                            <a:schemeClr val="tx1"/>
                          </a:solidFill>
                          <a:effectLst/>
                          <a:latin typeface="Arial" charset="0"/>
                          <a:cs typeface="Arial" charset="0"/>
                        </a:rPr>
                        <a:t>Our clients’ industries </a:t>
                      </a:r>
                      <a:r>
                        <a:rPr kumimoji="0" lang="en-US" sz="800" b="0" i="0" u="none" strike="noStrike" cap="none" normalizeH="0" baseline="0" smtClean="0">
                          <a:ln>
                            <a:noFill/>
                          </a:ln>
                          <a:solidFill>
                            <a:schemeClr val="tx1"/>
                          </a:solidFill>
                          <a:effectLst/>
                          <a:latin typeface="Arial" charset="0"/>
                          <a:cs typeface="Arial" charset="0"/>
                        </a:rPr>
                        <a:t>are extremely </a:t>
                      </a:r>
                      <a:r>
                        <a:rPr kumimoji="0" lang="en-US" sz="800" b="0" i="0" u="none" strike="noStrike" cap="none" normalizeH="0" baseline="0" dirty="0" smtClean="0">
                          <a:ln>
                            <a:noFill/>
                          </a:ln>
                          <a:solidFill>
                            <a:schemeClr val="tx1"/>
                          </a:solidFill>
                          <a:effectLst/>
                          <a:latin typeface="Arial" charset="0"/>
                          <a:cs typeface="Arial" charset="0"/>
                        </a:rPr>
                        <a:t>competitive. The confidentiality of companies' plans and data is obviously critical. NERA Economic Consulting will protect the confidentiality of all such client information.
Similarly, management consulting is a competitive business. We view our approaches and insights as proprietary and therefore look to our clients to protect NERA Economic Consulting's interests in our presentations, methodologies and analytical techniques. Under no circumstances should this material be shared with any third party without the written consent of NERA Economic Consulting.
Copyright © NERA Economic Consulting</a:t>
                      </a:r>
                    </a:p>
                  </a:txBody>
                  <a:tcPr marL="36570" marR="36570" marT="18288" marB="182880" horzOverflow="overflow">
                    <a:lnL>
                      <a:noFill/>
                    </a:lnL>
                    <a:lnR>
                      <a:noFill/>
                    </a:lnR>
                    <a:lnT>
                      <a:noFill/>
                    </a:lnT>
                    <a:lnB>
                      <a:noFill/>
                    </a:lnB>
                    <a:lnTlToBr>
                      <a:noFill/>
                    </a:lnTlToBr>
                    <a:lnBlToTr>
                      <a:noFill/>
                    </a:lnBlToTr>
                    <a:noFill/>
                  </a:tcPr>
                </a:tc>
              </a:tr>
            </a:tbl>
          </a:graphicData>
        </a:graphic>
      </p:graphicFrame>
      <p:sp>
        <p:nvSpPr>
          <p:cNvPr id="2" name="DocID"/>
          <p:cNvSpPr txBox="1"/>
          <p:nvPr/>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
        <p:nvSpPr>
          <p:cNvPr id="4" name="DocID"/>
          <p:cNvSpPr txBox="1"/>
          <p:nvPr userDrawn="1"/>
        </p:nvSpPr>
        <p:spPr>
          <a:xfrm>
            <a:off x="1267343" y="6547859"/>
            <a:ext cx="65" cy="92654"/>
          </a:xfrm>
          <a:prstGeom prst="rect">
            <a:avLst/>
          </a:prstGeom>
          <a:noFill/>
        </p:spPr>
        <p:txBody>
          <a:bodyPr vert="horz" wrap="none" lIns="0" tIns="0" rIns="0" bIns="0" rtlCol="0" anchor="b">
            <a:spAutoFit/>
          </a:bodyPr>
          <a:lstStyle/>
          <a:p>
            <a:pPr fontAlgn="base">
              <a:lnSpc>
                <a:spcPct val="86000"/>
              </a:lnSpc>
              <a:spcBef>
                <a:spcPct val="0"/>
              </a:spcBef>
              <a:spcAft>
                <a:spcPct val="0"/>
              </a:spcAft>
            </a:pPr>
            <a:endParaRPr lang="de-DE" sz="700">
              <a:solidFill>
                <a:srgbClr val="5B5B5B"/>
              </a:solidFill>
            </a:endParaRPr>
          </a:p>
        </p:txBody>
      </p:sp>
    </p:spTree>
    <p:extLst>
      <p:ext uri="{BB962C8B-B14F-4D97-AF65-F5344CB8AC3E}">
        <p14:creationId xmlns:p14="http://schemas.microsoft.com/office/powerpoint/2010/main" val="4115259289"/>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55655" y="382593"/>
            <a:ext cx="8685363" cy="758825"/>
          </a:xfrm>
        </p:spPr>
        <p:txBody>
          <a:bodyPr/>
          <a:lstStyle>
            <a:lvl1pPr>
              <a:defRPr/>
            </a:lvl1pPr>
          </a:lstStyle>
          <a:p>
            <a:r>
              <a:rPr lang="en-US" dirty="0" smtClean="0"/>
              <a:t>Table of Contents</a:t>
            </a:r>
            <a:endParaRPr lang="en-GB" dirty="0"/>
          </a:p>
        </p:txBody>
      </p:sp>
    </p:spTree>
    <p:extLst>
      <p:ext uri="{BB962C8B-B14F-4D97-AF65-F5344CB8AC3E}">
        <p14:creationId xmlns:p14="http://schemas.microsoft.com/office/powerpoint/2010/main" val="1592257772"/>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13" name="SectionTitle"/>
          <p:cNvSpPr>
            <a:spLocks noGrp="1"/>
          </p:cNvSpPr>
          <p:nvPr>
            <p:ph type="body" sz="quarter" idx="11"/>
          </p:nvPr>
        </p:nvSpPr>
        <p:spPr>
          <a:xfrm>
            <a:off x="3191678" y="2934392"/>
            <a:ext cx="5947753" cy="914400"/>
          </a:xfrm>
        </p:spPr>
        <p:txBody>
          <a:bodyPr/>
          <a:lstStyle>
            <a:lvl1pPr marL="0" indent="0">
              <a:spcBef>
                <a:spcPts val="0"/>
              </a:spcBef>
              <a:buNone/>
              <a:defRPr sz="2800">
                <a:solidFill>
                  <a:schemeClr val="tx2"/>
                </a:solidFill>
              </a:defRPr>
            </a:lvl1pPr>
            <a:lvl2pPr marL="0" indent="0">
              <a:spcBef>
                <a:spcPts val="0"/>
              </a:spcBef>
              <a:buNone/>
              <a:defRPr sz="2800">
                <a:solidFill>
                  <a:schemeClr val="accent1"/>
                </a:solidFill>
              </a:defRPr>
            </a:lvl2pPr>
          </a:lstStyle>
          <a:p>
            <a:pPr lvl="0"/>
            <a:r>
              <a:rPr lang="en-US" smtClean="0"/>
              <a:t>Click to edit Master text styles</a:t>
            </a:r>
          </a:p>
          <a:p>
            <a:pPr lvl="1"/>
            <a:r>
              <a:rPr lang="en-US" smtClean="0"/>
              <a:t>Second level</a:t>
            </a:r>
          </a:p>
        </p:txBody>
      </p:sp>
      <p:sp>
        <p:nvSpPr>
          <p:cNvPr id="15" name="SectionNumber"/>
          <p:cNvSpPr>
            <a:spLocks noGrp="1"/>
          </p:cNvSpPr>
          <p:nvPr>
            <p:ph type="body" sz="quarter" idx="12" hasCustomPrompt="1"/>
          </p:nvPr>
        </p:nvSpPr>
        <p:spPr>
          <a:xfrm>
            <a:off x="454068" y="2934392"/>
            <a:ext cx="2421778" cy="914400"/>
          </a:xfrm>
        </p:spPr>
        <p:txBody>
          <a:bodyPr/>
          <a:lstStyle>
            <a:lvl1pPr marL="0" indent="0" algn="r">
              <a:buNone/>
              <a:defRPr sz="2800">
                <a:solidFill>
                  <a:schemeClr val="accent3"/>
                </a:solidFill>
              </a:defRPr>
            </a:lvl1pPr>
          </a:lstStyle>
          <a:p>
            <a:pPr lvl="0"/>
            <a:r>
              <a:rPr lang="en-US" dirty="0" smtClean="0"/>
              <a:t>Section #</a:t>
            </a:r>
          </a:p>
        </p:txBody>
      </p:sp>
      <p:cxnSp>
        <p:nvCxnSpPr>
          <p:cNvPr id="10" name="Straight Connector 9"/>
          <p:cNvCxnSpPr/>
          <p:nvPr/>
        </p:nvCxnSpPr>
        <p:spPr bwMode="auto">
          <a:xfrm>
            <a:off x="3033644" y="2859813"/>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p:cNvCxnSpPr/>
          <p:nvPr userDrawn="1"/>
        </p:nvCxnSpPr>
        <p:spPr bwMode="auto">
          <a:xfrm>
            <a:off x="3033644" y="2859813"/>
            <a:ext cx="0" cy="1064029"/>
          </a:xfrm>
          <a:prstGeom prst="line">
            <a:avLst/>
          </a:prstGeom>
          <a:noFill/>
          <a:ln w="9525" cap="flat" cmpd="sng" algn="ctr">
            <a:solidFill>
              <a:schemeClr val="hlink"/>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45277783"/>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5" name="Content Placeholder 2"/>
          <p:cNvSpPr>
            <a:spLocks noGrp="1"/>
          </p:cNvSpPr>
          <p:nvPr>
            <p:ph idx="1"/>
          </p:nvPr>
        </p:nvSpPr>
        <p:spPr>
          <a:xfrm>
            <a:off x="452480"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6" name="Content Placeholder 2"/>
          <p:cNvSpPr>
            <a:spLocks noGrp="1"/>
          </p:cNvSpPr>
          <p:nvPr>
            <p:ph idx="11"/>
          </p:nvPr>
        </p:nvSpPr>
        <p:spPr>
          <a:xfrm>
            <a:off x="5249112" y="1406526"/>
            <a:ext cx="3890319" cy="4624388"/>
          </a:xfrm>
        </p:spPr>
        <p:txBody>
          <a:bodyPr/>
          <a:lstStyle>
            <a:lvl1pPr>
              <a:defRPr sz="1200"/>
            </a:lvl1pPr>
            <a:lvl2pPr>
              <a:defRPr sz="1200"/>
            </a:lvl2pPr>
            <a:lvl3pPr>
              <a:defRPr sz="12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Rectangle 15"/>
          <p:cNvSpPr>
            <a:spLocks noChangeArrowheads="1"/>
          </p:cNvSpPr>
          <p:nvPr/>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8" name="Rectangle 15"/>
          <p:cNvSpPr>
            <a:spLocks noChangeArrowheads="1"/>
          </p:cNvSpPr>
          <p:nvPr userDrawn="1"/>
        </p:nvSpPr>
        <p:spPr bwMode="gray">
          <a:xfrm>
            <a:off x="8534694" y="6477235"/>
            <a:ext cx="599976" cy="16827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en-GB" sz="1100" smtClean="0">
                <a:solidFill>
                  <a:srgbClr val="606060"/>
                </a:solidFill>
                <a:cs typeface="Arial" charset="0"/>
              </a:rPr>
              <a:pPr algn="r" eaLnBrk="0" fontAlgn="base" hangingPunct="0">
                <a:spcBef>
                  <a:spcPct val="0"/>
                </a:spcBef>
                <a:spcAft>
                  <a:spcPct val="0"/>
                </a:spcAft>
              </a:pPr>
              <a:t>‹#›</a:t>
            </a:fld>
            <a:endParaRPr lang="en-GB" sz="1100" dirty="0">
              <a:solidFill>
                <a:srgbClr val="606060"/>
              </a:solidFill>
              <a:cs typeface="Arial" charset="0"/>
            </a:endParaRPr>
          </a:p>
        </p:txBody>
      </p:sp>
      <p:sp>
        <p:nvSpPr>
          <p:cNvPr id="12" name="Copyright"/>
          <p:cNvSpPr txBox="1">
            <a:spLocks noChangeArrowheads="1"/>
          </p:cNvSpPr>
          <p:nvPr userDrawn="1"/>
        </p:nvSpPr>
        <p:spPr bwMode="gray">
          <a:xfrm>
            <a:off x="460417" y="6539141"/>
            <a:ext cx="1229504"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en-GB" sz="700" dirty="0" smtClean="0">
                <a:solidFill>
                  <a:srgbClr val="606060"/>
                </a:solidFill>
                <a:cs typeface="Arial" charset="0"/>
              </a:rPr>
              <a:t>© NERA Economic Consulting </a:t>
            </a:r>
            <a:endParaRPr lang="en-GB" sz="700" dirty="0">
              <a:solidFill>
                <a:srgbClr val="606060"/>
              </a:solidFill>
              <a:cs typeface="Arial" charset="0"/>
            </a:endParaRPr>
          </a:p>
        </p:txBody>
      </p:sp>
    </p:spTree>
    <p:extLst>
      <p:ext uri="{BB962C8B-B14F-4D97-AF65-F5344CB8AC3E}">
        <p14:creationId xmlns:p14="http://schemas.microsoft.com/office/powerpoint/2010/main" val="3452800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vmlDrawing" Target="../drawings/vmlDrawing1.v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28"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4.xml"/><Relationship Id="rId30"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tags" Target="../tags/tag8.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vmlDrawing" Target="../drawings/vmlDrawing2.v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tags" Target="../tags/tag11.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32" Type="http://schemas.openxmlformats.org/officeDocument/2006/relationships/image" Target="../media/image4.emf"/><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tags" Target="../tags/tag10.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oleObject" Target="../embeddings/oleObject2.bin"/><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tags" Target="../tags/tag9.xml"/><Relationship Id="rId30" Type="http://schemas.openxmlformats.org/officeDocument/2006/relationships/tags" Target="../tags/tag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tags" Target="../tags/tag14.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vmlDrawing" Target="../drawings/vmlDrawing3.v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29" Type="http://schemas.openxmlformats.org/officeDocument/2006/relationships/tags" Target="../tags/tag1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theme" Target="../theme/theme3.xml"/><Relationship Id="rId32" Type="http://schemas.openxmlformats.org/officeDocument/2006/relationships/image" Target="../media/image4.emf"/><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tags" Target="../tags/tag16.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oleObject" Target="../embeddings/oleObject3.bin"/><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tags" Target="../tags/tag15.xml"/><Relationship Id="rId30" Type="http://schemas.openxmlformats.org/officeDocument/2006/relationships/tags" Target="../tags/tag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tags" Target="../tags/tag20.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vmlDrawing" Target="../drawings/vmlDrawing4.v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tags" Target="../tags/tag23.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4.xml"/><Relationship Id="rId32" Type="http://schemas.openxmlformats.org/officeDocument/2006/relationships/image" Target="../media/image6.emf"/><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tags" Target="../tags/tag22.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oleObject" Target="../embeddings/oleObject4.bin"/><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tags" Target="../tags/tag21.xml"/><Relationship Id="rId30" Type="http://schemas.openxmlformats.org/officeDocument/2006/relationships/tags" Target="../tags/tag2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tags" Target="../tags/tag26.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vmlDrawing" Target="../drawings/vmlDrawing5.v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29" Type="http://schemas.openxmlformats.org/officeDocument/2006/relationships/tags" Target="../tags/tag29.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theme" Target="../theme/theme5.xml"/><Relationship Id="rId32" Type="http://schemas.openxmlformats.org/officeDocument/2006/relationships/image" Target="../media/image6.emf"/><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tags" Target="../tags/tag28.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31" Type="http://schemas.openxmlformats.org/officeDocument/2006/relationships/oleObject" Target="../embeddings/oleObject5.bin"/><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tags" Target="../tags/tag27.xml"/><Relationship Id="rId30" Type="http://schemas.openxmlformats.org/officeDocument/2006/relationships/tags" Target="../tags/tag3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26" Type="http://schemas.openxmlformats.org/officeDocument/2006/relationships/tags" Target="../tags/tag31.xml"/><Relationship Id="rId3" Type="http://schemas.openxmlformats.org/officeDocument/2006/relationships/slideLayout" Target="../slideLayouts/slideLayout117.xml"/><Relationship Id="rId21" Type="http://schemas.openxmlformats.org/officeDocument/2006/relationships/slideLayout" Target="../slideLayouts/slideLayout135.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5" Type="http://schemas.openxmlformats.org/officeDocument/2006/relationships/vmlDrawing" Target="../drawings/vmlDrawing6.v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slideLayout" Target="../slideLayouts/slideLayout134.xml"/><Relationship Id="rId29" Type="http://schemas.openxmlformats.org/officeDocument/2006/relationships/tags" Target="../tags/tag34.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24" Type="http://schemas.openxmlformats.org/officeDocument/2006/relationships/theme" Target="../theme/theme6.xml"/><Relationship Id="rId32" Type="http://schemas.openxmlformats.org/officeDocument/2006/relationships/image" Target="../media/image6.emf"/><Relationship Id="rId5" Type="http://schemas.openxmlformats.org/officeDocument/2006/relationships/slideLayout" Target="../slideLayouts/slideLayout119.xml"/><Relationship Id="rId15" Type="http://schemas.openxmlformats.org/officeDocument/2006/relationships/slideLayout" Target="../slideLayouts/slideLayout129.xml"/><Relationship Id="rId23" Type="http://schemas.openxmlformats.org/officeDocument/2006/relationships/slideLayout" Target="../slideLayouts/slideLayout137.xml"/><Relationship Id="rId28" Type="http://schemas.openxmlformats.org/officeDocument/2006/relationships/tags" Target="../tags/tag33.xml"/><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31" Type="http://schemas.openxmlformats.org/officeDocument/2006/relationships/oleObject" Target="../embeddings/oleObject6.bin"/><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 Id="rId22" Type="http://schemas.openxmlformats.org/officeDocument/2006/relationships/slideLayout" Target="../slideLayouts/slideLayout136.xml"/><Relationship Id="rId27" Type="http://schemas.openxmlformats.org/officeDocument/2006/relationships/tags" Target="../tags/tag32.xml"/><Relationship Id="rId30" Type="http://schemas.openxmlformats.org/officeDocument/2006/relationships/tags" Target="../tags/tag3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slideLayout" Target="../slideLayouts/slideLayout150.xml"/><Relationship Id="rId18" Type="http://schemas.openxmlformats.org/officeDocument/2006/relationships/slideLayout" Target="../slideLayouts/slideLayout155.xml"/><Relationship Id="rId26" Type="http://schemas.openxmlformats.org/officeDocument/2006/relationships/vmlDrawing" Target="../drawings/vmlDrawing7.vml"/><Relationship Id="rId3" Type="http://schemas.openxmlformats.org/officeDocument/2006/relationships/slideLayout" Target="../slideLayouts/slideLayout140.xml"/><Relationship Id="rId21" Type="http://schemas.openxmlformats.org/officeDocument/2006/relationships/slideLayout" Target="../slideLayouts/slideLayout158.xml"/><Relationship Id="rId7" Type="http://schemas.openxmlformats.org/officeDocument/2006/relationships/slideLayout" Target="../slideLayouts/slideLayout144.xml"/><Relationship Id="rId12" Type="http://schemas.openxmlformats.org/officeDocument/2006/relationships/slideLayout" Target="../slideLayouts/slideLayout149.xml"/><Relationship Id="rId17" Type="http://schemas.openxmlformats.org/officeDocument/2006/relationships/slideLayout" Target="../slideLayouts/slideLayout154.xml"/><Relationship Id="rId25" Type="http://schemas.openxmlformats.org/officeDocument/2006/relationships/theme" Target="../theme/theme7.xml"/><Relationship Id="rId33" Type="http://schemas.openxmlformats.org/officeDocument/2006/relationships/image" Target="../media/image6.emf"/><Relationship Id="rId2" Type="http://schemas.openxmlformats.org/officeDocument/2006/relationships/slideLayout" Target="../slideLayouts/slideLayout139.xml"/><Relationship Id="rId16" Type="http://schemas.openxmlformats.org/officeDocument/2006/relationships/slideLayout" Target="../slideLayouts/slideLayout153.xml"/><Relationship Id="rId20" Type="http://schemas.openxmlformats.org/officeDocument/2006/relationships/slideLayout" Target="../slideLayouts/slideLayout157.xml"/><Relationship Id="rId29" Type="http://schemas.openxmlformats.org/officeDocument/2006/relationships/tags" Target="../tags/tag38.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24" Type="http://schemas.openxmlformats.org/officeDocument/2006/relationships/slideLayout" Target="../slideLayouts/slideLayout161.xml"/><Relationship Id="rId32" Type="http://schemas.openxmlformats.org/officeDocument/2006/relationships/oleObject" Target="../embeddings/oleObject7.bin"/><Relationship Id="rId5" Type="http://schemas.openxmlformats.org/officeDocument/2006/relationships/slideLayout" Target="../slideLayouts/slideLayout142.xml"/><Relationship Id="rId15" Type="http://schemas.openxmlformats.org/officeDocument/2006/relationships/slideLayout" Target="../slideLayouts/slideLayout152.xml"/><Relationship Id="rId23" Type="http://schemas.openxmlformats.org/officeDocument/2006/relationships/slideLayout" Target="../slideLayouts/slideLayout160.xml"/><Relationship Id="rId28" Type="http://schemas.openxmlformats.org/officeDocument/2006/relationships/tags" Target="../tags/tag37.xml"/><Relationship Id="rId10" Type="http://schemas.openxmlformats.org/officeDocument/2006/relationships/slideLayout" Target="../slideLayouts/slideLayout147.xml"/><Relationship Id="rId19" Type="http://schemas.openxmlformats.org/officeDocument/2006/relationships/slideLayout" Target="../slideLayouts/slideLayout156.xml"/><Relationship Id="rId31" Type="http://schemas.openxmlformats.org/officeDocument/2006/relationships/tags" Target="../tags/tag40.xml"/><Relationship Id="rId4" Type="http://schemas.openxmlformats.org/officeDocument/2006/relationships/slideLayout" Target="../slideLayouts/slideLayout141.xml"/><Relationship Id="rId9" Type="http://schemas.openxmlformats.org/officeDocument/2006/relationships/slideLayout" Target="../slideLayouts/slideLayout146.xml"/><Relationship Id="rId14" Type="http://schemas.openxmlformats.org/officeDocument/2006/relationships/slideLayout" Target="../slideLayouts/slideLayout151.xml"/><Relationship Id="rId22" Type="http://schemas.openxmlformats.org/officeDocument/2006/relationships/slideLayout" Target="../slideLayouts/slideLayout159.xml"/><Relationship Id="rId27" Type="http://schemas.openxmlformats.org/officeDocument/2006/relationships/tags" Target="../tags/tag36.xml"/><Relationship Id="rId30" Type="http://schemas.openxmlformats.org/officeDocument/2006/relationships/tags" Target="../tags/tag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5"/>
            </p:custDataLst>
            <p:extLst>
              <p:ext uri="{D42A27DB-BD31-4B8C-83A1-F6EECF244321}">
                <p14:modId xmlns:p14="http://schemas.microsoft.com/office/powerpoint/2010/main" val="560314536"/>
              </p:ext>
            </p:extLst>
          </p:nvPr>
        </p:nvGraphicFramePr>
        <p:xfrm>
          <a:off x="1593" y="1592"/>
          <a:ext cx="1587" cy="1587"/>
        </p:xfrm>
        <a:graphic>
          <a:graphicData uri="http://schemas.openxmlformats.org/presentationml/2006/ole">
            <mc:AlternateContent xmlns:mc="http://schemas.openxmlformats.org/markup-compatibility/2006">
              <mc:Choice xmlns:v="urn:schemas-microsoft-com:vml" Requires="v">
                <p:oleObj spid="_x0000_s10602" name="think-cell Slide" r:id="rId30" imgW="270" imgH="270" progId="TCLayout.ActiveDocument.1">
                  <p:embed/>
                </p:oleObj>
              </mc:Choice>
              <mc:Fallback>
                <p:oleObj name="think-cell Slide" r:id="rId30" imgW="270" imgH="270" progId="TCLayout.ActiveDocument.1">
                  <p:embed/>
                  <p:pic>
                    <p:nvPicPr>
                      <p:cNvPr id="0" name=""/>
                      <p:cNvPicPr/>
                      <p:nvPr/>
                    </p:nvPicPr>
                    <p:blipFill>
                      <a:blip r:embed="rId31"/>
                      <a:stretch>
                        <a:fillRect/>
                      </a:stretch>
                    </p:blipFill>
                    <p:spPr>
                      <a:xfrm>
                        <a:off x="1593" y="1592"/>
                        <a:ext cx="1587" cy="1587"/>
                      </a:xfrm>
                      <a:prstGeom prst="rect">
                        <a:avLst/>
                      </a:prstGeom>
                    </p:spPr>
                  </p:pic>
                </p:oleObj>
              </mc:Fallback>
            </mc:AlternateContent>
          </a:graphicData>
        </a:graphic>
      </p:graphicFrame>
      <p:sp>
        <p:nvSpPr>
          <p:cNvPr id="1026" name="Title"/>
          <p:cNvSpPr>
            <a:spLocks noGrp="1" noChangeArrowheads="1"/>
          </p:cNvSpPr>
          <p:nvPr>
            <p:ph type="title"/>
            <p:custDataLst>
              <p:tags r:id="rId26"/>
            </p:custDataLst>
          </p:nvPr>
        </p:nvSpPr>
        <p:spPr bwMode="gray">
          <a:xfrm>
            <a:off x="455540" y="382593"/>
            <a:ext cx="86853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title style</a:t>
            </a:r>
            <a:endParaRPr lang="en-GB" dirty="0" smtClean="0"/>
          </a:p>
        </p:txBody>
      </p:sp>
      <p:sp>
        <p:nvSpPr>
          <p:cNvPr id="1027" name="BodyText"/>
          <p:cNvSpPr>
            <a:spLocks noGrp="1" noChangeArrowheads="1"/>
          </p:cNvSpPr>
          <p:nvPr>
            <p:ph type="body" idx="1"/>
            <p:custDataLst>
              <p:tags r:id="rId27"/>
            </p:custDataLst>
          </p:nvPr>
        </p:nvSpPr>
        <p:spPr bwMode="gray">
          <a:xfrm>
            <a:off x="452365" y="1406529"/>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dirty="0" smtClean="0"/>
          </a:p>
        </p:txBody>
      </p:sp>
      <p:sp>
        <p:nvSpPr>
          <p:cNvPr id="1045" name="Copyright" hidden="1"/>
          <p:cNvSpPr txBox="1">
            <a:spLocks noChangeArrowheads="1"/>
          </p:cNvSpPr>
          <p:nvPr>
            <p:custDataLst>
              <p:tags r:id="rId28"/>
            </p:custDataLst>
          </p:nvPr>
        </p:nvSpPr>
        <p:spPr bwMode="gray">
          <a:xfrm>
            <a:off x="477758" y="6534150"/>
            <a:ext cx="2896709"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GB" sz="700" dirty="0" smtClean="0">
                <a:solidFill>
                  <a:srgbClr val="7C848A"/>
                </a:solidFill>
                <a:cs typeface="Arial" charset="0"/>
                <a:sym typeface="Arial"/>
              </a:rPr>
              <a:t>© OLI Scenario 386</a:t>
            </a:r>
            <a:endParaRPr lang="en-GB" sz="700" dirty="0">
              <a:solidFill>
                <a:srgbClr val="7C848A"/>
              </a:solidFill>
              <a:cs typeface="Arial" charset="0"/>
              <a:sym typeface="Arial"/>
            </a:endParaRPr>
          </a:p>
        </p:txBody>
      </p:sp>
      <p:sp>
        <p:nvSpPr>
          <p:cNvPr id="1052" name="Date" hidden="1"/>
          <p:cNvSpPr>
            <a:spLocks noGrp="1" noChangeArrowheads="1"/>
          </p:cNvSpPr>
          <p:nvPr>
            <p:ph type="dt" sz="half" idx="2"/>
            <p:custDataLst>
              <p:tags r:id="rId29"/>
            </p:custDataLst>
          </p:nvPr>
        </p:nvSpPr>
        <p:spPr bwMode="gray">
          <a:xfrm>
            <a:off x="4261736"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GB" smtClean="0"/>
              <a:pPr algn="ctr" fontAlgn="base">
                <a:spcAft>
                  <a:spcPct val="0"/>
                </a:spcAft>
              </a:pPr>
              <a:t>22 September 2017</a:t>
            </a:fld>
            <a:endParaRPr lang="en-GB" dirty="0"/>
          </a:p>
        </p:txBody>
      </p:sp>
    </p:spTree>
    <p:extLst>
      <p:ext uri="{BB962C8B-B14F-4D97-AF65-F5344CB8AC3E}">
        <p14:creationId xmlns:p14="http://schemas.microsoft.com/office/powerpoint/2010/main" val="79035771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6"/>
            </p:custDataLst>
            <p:extLst>
              <p:ext uri="{D42A27DB-BD31-4B8C-83A1-F6EECF244321}">
                <p14:modId xmlns:p14="http://schemas.microsoft.com/office/powerpoint/2010/main" val="211801766"/>
              </p:ext>
            </p:extLst>
          </p:nvPr>
        </p:nvGraphicFramePr>
        <p:xfrm>
          <a:off x="1671" y="1592"/>
          <a:ext cx="1667" cy="1587"/>
        </p:xfrm>
        <a:graphic>
          <a:graphicData uri="http://schemas.openxmlformats.org/presentationml/2006/ole">
            <mc:AlternateContent xmlns:mc="http://schemas.openxmlformats.org/markup-compatibility/2006">
              <mc:Choice xmlns:v="urn:schemas-microsoft-com:vml" Requires="v">
                <p:oleObj spid="_x0000_s11627" name="think-cell Slide" r:id="rId31" imgW="270" imgH="270" progId="TCLayout.ActiveDocument.1">
                  <p:embed/>
                </p:oleObj>
              </mc:Choice>
              <mc:Fallback>
                <p:oleObj name="think-cell Slide" r:id="rId31" imgW="270" imgH="270" progId="TCLayout.ActiveDocument.1">
                  <p:embed/>
                  <p:pic>
                    <p:nvPicPr>
                      <p:cNvPr id="0" name=""/>
                      <p:cNvPicPr/>
                      <p:nvPr/>
                    </p:nvPicPr>
                    <p:blipFill>
                      <a:blip r:embed="rId32"/>
                      <a:stretch>
                        <a:fillRect/>
                      </a:stretch>
                    </p:blipFill>
                    <p:spPr>
                      <a:xfrm>
                        <a:off x="1671" y="1592"/>
                        <a:ext cx="1667" cy="1587"/>
                      </a:xfrm>
                      <a:prstGeom prst="rect">
                        <a:avLst/>
                      </a:prstGeom>
                    </p:spPr>
                  </p:pic>
                </p:oleObj>
              </mc:Fallback>
            </mc:AlternateContent>
          </a:graphicData>
        </a:graphic>
      </p:graphicFrame>
      <p:sp>
        <p:nvSpPr>
          <p:cNvPr id="1026" name="Title"/>
          <p:cNvSpPr>
            <a:spLocks noGrp="1" noChangeArrowheads="1"/>
          </p:cNvSpPr>
          <p:nvPr>
            <p:ph type="title"/>
            <p:custDataLst>
              <p:tags r:id="rId27"/>
            </p:custDataLst>
          </p:nvPr>
        </p:nvSpPr>
        <p:spPr bwMode="gray">
          <a:xfrm>
            <a:off x="455538" y="382598"/>
            <a:ext cx="86853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title style</a:t>
            </a:r>
            <a:endParaRPr lang="en-GB" dirty="0" smtClean="0"/>
          </a:p>
        </p:txBody>
      </p:sp>
      <p:sp>
        <p:nvSpPr>
          <p:cNvPr id="1027" name="BodyText"/>
          <p:cNvSpPr>
            <a:spLocks noGrp="1" noChangeArrowheads="1"/>
          </p:cNvSpPr>
          <p:nvPr>
            <p:ph type="body" idx="1"/>
            <p:custDataLst>
              <p:tags r:id="rId28"/>
            </p:custDataLst>
          </p:nvPr>
        </p:nvSpPr>
        <p:spPr bwMode="gray">
          <a:xfrm>
            <a:off x="452366" y="1406530"/>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dirty="0" smtClean="0"/>
          </a:p>
        </p:txBody>
      </p:sp>
      <p:sp>
        <p:nvSpPr>
          <p:cNvPr id="1045" name="Copyright" hidden="1"/>
          <p:cNvSpPr txBox="1">
            <a:spLocks noChangeArrowheads="1"/>
          </p:cNvSpPr>
          <p:nvPr>
            <p:custDataLst>
              <p:tags r:id="rId29"/>
            </p:custDataLst>
          </p:nvPr>
        </p:nvSpPr>
        <p:spPr bwMode="gray">
          <a:xfrm>
            <a:off x="477761" y="6534150"/>
            <a:ext cx="2896709"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GB" sz="700" dirty="0" smtClean="0">
                <a:solidFill>
                  <a:srgbClr val="7C848A"/>
                </a:solidFill>
                <a:ea typeface="ＭＳ Ｐゴシック" pitchFamily="-65" charset="-128"/>
                <a:cs typeface="Arial" charset="0"/>
                <a:sym typeface="Arial"/>
              </a:rPr>
              <a:t>© OLI Scenario 386</a:t>
            </a:r>
            <a:endParaRPr lang="en-GB" sz="700" dirty="0">
              <a:solidFill>
                <a:srgbClr val="7C848A"/>
              </a:solidFill>
              <a:ea typeface="ＭＳ Ｐゴシック" pitchFamily="-65" charset="-128"/>
              <a:cs typeface="Arial" charset="0"/>
              <a:sym typeface="Arial"/>
            </a:endParaRPr>
          </a:p>
        </p:txBody>
      </p:sp>
      <p:sp>
        <p:nvSpPr>
          <p:cNvPr id="1052" name="Date" hidden="1"/>
          <p:cNvSpPr>
            <a:spLocks noGrp="1" noChangeArrowheads="1"/>
          </p:cNvSpPr>
          <p:nvPr>
            <p:ph type="dt" sz="half" idx="2"/>
            <p:custDataLst>
              <p:tags r:id="rId30"/>
            </p:custDataLst>
          </p:nvPr>
        </p:nvSpPr>
        <p:spPr bwMode="gray">
          <a:xfrm>
            <a:off x="4261739"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GB" smtClean="0">
                <a:ea typeface="ＭＳ Ｐゴシック" pitchFamily="-65" charset="-128"/>
              </a:rPr>
              <a:pPr algn="ctr" fontAlgn="base">
                <a:spcAft>
                  <a:spcPct val="0"/>
                </a:spcAft>
              </a:pPr>
              <a:t>22 September 2017</a:t>
            </a:fld>
            <a:endParaRPr lang="en-GB" dirty="0">
              <a:ea typeface="ＭＳ Ｐゴシック" pitchFamily="-65" charset="-128"/>
            </a:endParaRPr>
          </a:p>
        </p:txBody>
      </p:sp>
    </p:spTree>
    <p:extLst>
      <p:ext uri="{BB962C8B-B14F-4D97-AF65-F5344CB8AC3E}">
        <p14:creationId xmlns:p14="http://schemas.microsoft.com/office/powerpoint/2010/main" val="270328309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6"/>
            </p:custDataLst>
            <p:extLst>
              <p:ext uri="{D42A27DB-BD31-4B8C-83A1-F6EECF244321}">
                <p14:modId xmlns:p14="http://schemas.microsoft.com/office/powerpoint/2010/main" val="819604371"/>
              </p:ext>
            </p:extLst>
          </p:nvPr>
        </p:nvGraphicFramePr>
        <p:xfrm>
          <a:off x="1668" y="1589"/>
          <a:ext cx="1666" cy="1587"/>
        </p:xfrm>
        <a:graphic>
          <a:graphicData uri="http://schemas.openxmlformats.org/presentationml/2006/ole">
            <mc:AlternateContent xmlns:mc="http://schemas.openxmlformats.org/markup-compatibility/2006">
              <mc:Choice xmlns:v="urn:schemas-microsoft-com:vml" Requires="v">
                <p:oleObj spid="_x0000_s16737" name="think-cell Slide" r:id="rId31" imgW="270" imgH="270" progId="TCLayout.ActiveDocument.1">
                  <p:embed/>
                </p:oleObj>
              </mc:Choice>
              <mc:Fallback>
                <p:oleObj name="think-cell Slide" r:id="rId31" imgW="270" imgH="270" progId="TCLayout.ActiveDocument.1">
                  <p:embed/>
                  <p:pic>
                    <p:nvPicPr>
                      <p:cNvPr id="0" name=""/>
                      <p:cNvPicPr/>
                      <p:nvPr/>
                    </p:nvPicPr>
                    <p:blipFill>
                      <a:blip r:embed="rId32"/>
                      <a:stretch>
                        <a:fillRect/>
                      </a:stretch>
                    </p:blipFill>
                    <p:spPr>
                      <a:xfrm>
                        <a:off x="1668" y="1589"/>
                        <a:ext cx="1666" cy="1587"/>
                      </a:xfrm>
                      <a:prstGeom prst="rect">
                        <a:avLst/>
                      </a:prstGeom>
                    </p:spPr>
                  </p:pic>
                </p:oleObj>
              </mc:Fallback>
            </mc:AlternateContent>
          </a:graphicData>
        </a:graphic>
      </p:graphicFrame>
      <p:sp>
        <p:nvSpPr>
          <p:cNvPr id="1026" name="Title"/>
          <p:cNvSpPr>
            <a:spLocks noGrp="1" noChangeArrowheads="1"/>
          </p:cNvSpPr>
          <p:nvPr>
            <p:ph type="title"/>
            <p:custDataLst>
              <p:tags r:id="rId27"/>
            </p:custDataLst>
          </p:nvPr>
        </p:nvSpPr>
        <p:spPr bwMode="gray">
          <a:xfrm>
            <a:off x="455538" y="382593"/>
            <a:ext cx="8685364"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title style</a:t>
            </a:r>
            <a:endParaRPr lang="en-GB" dirty="0" smtClean="0"/>
          </a:p>
        </p:txBody>
      </p:sp>
      <p:sp>
        <p:nvSpPr>
          <p:cNvPr id="1027" name="BodyText"/>
          <p:cNvSpPr>
            <a:spLocks noGrp="1" noChangeArrowheads="1"/>
          </p:cNvSpPr>
          <p:nvPr>
            <p:ph type="body" idx="1"/>
            <p:custDataLst>
              <p:tags r:id="rId28"/>
            </p:custDataLst>
          </p:nvPr>
        </p:nvSpPr>
        <p:spPr bwMode="gray">
          <a:xfrm>
            <a:off x="452365" y="1406529"/>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dirty="0" smtClean="0"/>
          </a:p>
        </p:txBody>
      </p:sp>
      <p:sp>
        <p:nvSpPr>
          <p:cNvPr id="1045" name="Copyright" hidden="1"/>
          <p:cNvSpPr txBox="1">
            <a:spLocks noChangeArrowheads="1"/>
          </p:cNvSpPr>
          <p:nvPr>
            <p:custDataLst>
              <p:tags r:id="rId29"/>
            </p:custDataLst>
          </p:nvPr>
        </p:nvSpPr>
        <p:spPr bwMode="gray">
          <a:xfrm>
            <a:off x="477762" y="6534150"/>
            <a:ext cx="2896707"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GB" sz="700" dirty="0" smtClean="0">
                <a:solidFill>
                  <a:srgbClr val="7C848A"/>
                </a:solidFill>
                <a:ea typeface="ＭＳ Ｐゴシック" pitchFamily="-65" charset="-128"/>
                <a:cs typeface="Arial" charset="0"/>
                <a:sym typeface="Arial"/>
              </a:rPr>
              <a:t>© OLI Scenario 386</a:t>
            </a:r>
            <a:endParaRPr lang="en-GB" sz="700" dirty="0">
              <a:solidFill>
                <a:srgbClr val="7C848A"/>
              </a:solidFill>
              <a:ea typeface="ＭＳ Ｐゴシック" pitchFamily="-65" charset="-128"/>
              <a:cs typeface="Arial" charset="0"/>
              <a:sym typeface="Arial"/>
            </a:endParaRPr>
          </a:p>
        </p:txBody>
      </p:sp>
      <p:sp>
        <p:nvSpPr>
          <p:cNvPr id="1052" name="Date" hidden="1"/>
          <p:cNvSpPr>
            <a:spLocks noGrp="1" noChangeArrowheads="1"/>
          </p:cNvSpPr>
          <p:nvPr>
            <p:ph type="dt" sz="half" idx="2"/>
            <p:custDataLst>
              <p:tags r:id="rId30"/>
            </p:custDataLst>
          </p:nvPr>
        </p:nvSpPr>
        <p:spPr bwMode="gray">
          <a:xfrm>
            <a:off x="4261735"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GB" smtClean="0">
                <a:ea typeface="ＭＳ Ｐゴシック" pitchFamily="-65" charset="-128"/>
              </a:rPr>
              <a:pPr algn="ctr" fontAlgn="base">
                <a:spcAft>
                  <a:spcPct val="0"/>
                </a:spcAft>
              </a:pPr>
              <a:t>22 September 2017</a:t>
            </a:fld>
            <a:endParaRPr lang="en-GB" dirty="0">
              <a:ea typeface="ＭＳ Ｐゴシック" pitchFamily="-65" charset="-128"/>
            </a:endParaRPr>
          </a:p>
        </p:txBody>
      </p:sp>
    </p:spTree>
    <p:extLst>
      <p:ext uri="{BB962C8B-B14F-4D97-AF65-F5344CB8AC3E}">
        <p14:creationId xmlns:p14="http://schemas.microsoft.com/office/powerpoint/2010/main" val="3737284534"/>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6"/>
            </p:custDataLst>
            <p:extLst>
              <p:ext uri="{D42A27DB-BD31-4B8C-83A1-F6EECF244321}">
                <p14:modId xmlns:p14="http://schemas.microsoft.com/office/powerpoint/2010/main" val="2587347671"/>
              </p:ext>
            </p:extLst>
          </p:nvPr>
        </p:nvGraphicFramePr>
        <p:xfrm>
          <a:off x="1763" y="1592"/>
          <a:ext cx="1587" cy="1587"/>
        </p:xfrm>
        <a:graphic>
          <a:graphicData uri="http://schemas.openxmlformats.org/presentationml/2006/ole">
            <mc:AlternateContent xmlns:mc="http://schemas.openxmlformats.org/markup-compatibility/2006">
              <mc:Choice xmlns:v="urn:schemas-microsoft-com:vml" Requires="v">
                <p:oleObj spid="_x0000_s22867" name="think-cell Slide" r:id="rId31" imgW="270" imgH="270" progId="TCLayout.ActiveDocument.1">
                  <p:embed/>
                </p:oleObj>
              </mc:Choice>
              <mc:Fallback>
                <p:oleObj name="think-cell Slide" r:id="rId31" imgW="270" imgH="270" progId="TCLayout.ActiveDocument.1">
                  <p:embed/>
                  <p:pic>
                    <p:nvPicPr>
                      <p:cNvPr id="0" name=""/>
                      <p:cNvPicPr/>
                      <p:nvPr/>
                    </p:nvPicPr>
                    <p:blipFill>
                      <a:blip r:embed="rId32"/>
                      <a:stretch>
                        <a:fillRect/>
                      </a:stretch>
                    </p:blipFill>
                    <p:spPr>
                      <a:xfrm>
                        <a:off x="1763" y="1592"/>
                        <a:ext cx="1587" cy="1587"/>
                      </a:xfrm>
                      <a:prstGeom prst="rect">
                        <a:avLst/>
                      </a:prstGeom>
                    </p:spPr>
                  </p:pic>
                </p:oleObj>
              </mc:Fallback>
            </mc:AlternateContent>
          </a:graphicData>
        </a:graphic>
      </p:graphicFrame>
      <p:sp>
        <p:nvSpPr>
          <p:cNvPr id="1026" name="Title"/>
          <p:cNvSpPr>
            <a:spLocks noGrp="1" noChangeArrowheads="1"/>
          </p:cNvSpPr>
          <p:nvPr>
            <p:ph type="title"/>
            <p:custDataLst>
              <p:tags r:id="rId27"/>
            </p:custDataLst>
          </p:nvPr>
        </p:nvSpPr>
        <p:spPr bwMode="gray">
          <a:xfrm>
            <a:off x="455816" y="382678"/>
            <a:ext cx="86853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BodyText"/>
          <p:cNvSpPr>
            <a:spLocks noGrp="1" noChangeArrowheads="1"/>
          </p:cNvSpPr>
          <p:nvPr>
            <p:ph type="body" idx="1"/>
            <p:custDataLst>
              <p:tags r:id="rId28"/>
            </p:custDataLst>
          </p:nvPr>
        </p:nvSpPr>
        <p:spPr bwMode="gray">
          <a:xfrm>
            <a:off x="452644" y="1406530"/>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45" name="Copyright" hidden="1"/>
          <p:cNvSpPr txBox="1">
            <a:spLocks noChangeArrowheads="1"/>
          </p:cNvSpPr>
          <p:nvPr>
            <p:custDataLst>
              <p:tags r:id="rId29"/>
            </p:custDataLst>
          </p:nvPr>
        </p:nvSpPr>
        <p:spPr bwMode="gray">
          <a:xfrm>
            <a:off x="477765" y="6534150"/>
            <a:ext cx="2896708"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US" sz="700" dirty="0" smtClean="0">
                <a:solidFill>
                  <a:srgbClr val="7C848A"/>
                </a:solidFill>
                <a:cs typeface="Arial" charset="0"/>
                <a:sym typeface="Arial"/>
              </a:rPr>
              <a:t>© OLI Scenario 386</a:t>
            </a:r>
            <a:endParaRPr lang="en-US" sz="700" dirty="0">
              <a:solidFill>
                <a:srgbClr val="7C848A"/>
              </a:solidFill>
              <a:cs typeface="Arial" charset="0"/>
              <a:sym typeface="Arial"/>
            </a:endParaRPr>
          </a:p>
        </p:txBody>
      </p:sp>
      <p:sp>
        <p:nvSpPr>
          <p:cNvPr id="1052" name="Date" hidden="1"/>
          <p:cNvSpPr>
            <a:spLocks noGrp="1" noChangeArrowheads="1"/>
          </p:cNvSpPr>
          <p:nvPr>
            <p:ph type="dt" sz="half" idx="2"/>
            <p:custDataLst>
              <p:tags r:id="rId30"/>
            </p:custDataLst>
          </p:nvPr>
        </p:nvSpPr>
        <p:spPr bwMode="gray">
          <a:xfrm>
            <a:off x="4261735"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US" smtClean="0"/>
              <a:pPr algn="ctr" fontAlgn="base">
                <a:spcAft>
                  <a:spcPct val="0"/>
                </a:spcAft>
              </a:pPr>
              <a:t>September 22, 2017</a:t>
            </a:fld>
            <a:endParaRPr lang="en-US" dirty="0"/>
          </a:p>
        </p:txBody>
      </p:sp>
    </p:spTree>
    <p:extLst>
      <p:ext uri="{BB962C8B-B14F-4D97-AF65-F5344CB8AC3E}">
        <p14:creationId xmlns:p14="http://schemas.microsoft.com/office/powerpoint/2010/main" val="422404238"/>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 id="2147483824" r:id="rId13"/>
    <p:sldLayoutId id="2147483825" r:id="rId14"/>
    <p:sldLayoutId id="2147483826" r:id="rId15"/>
    <p:sldLayoutId id="2147483827" r:id="rId16"/>
    <p:sldLayoutId id="2147483828" r:id="rId17"/>
    <p:sldLayoutId id="2147483829" r:id="rId18"/>
    <p:sldLayoutId id="2147483830" r:id="rId19"/>
    <p:sldLayoutId id="2147483831" r:id="rId20"/>
    <p:sldLayoutId id="2147483832" r:id="rId21"/>
    <p:sldLayoutId id="2147483833" r:id="rId22"/>
    <p:sldLayoutId id="2147483834" r:id="rId23"/>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6"/>
            </p:custDataLst>
            <p:extLst>
              <p:ext uri="{D42A27DB-BD31-4B8C-83A1-F6EECF244321}">
                <p14:modId xmlns:p14="http://schemas.microsoft.com/office/powerpoint/2010/main" val="871268788"/>
              </p:ext>
            </p:extLst>
          </p:nvPr>
        </p:nvGraphicFramePr>
        <p:xfrm>
          <a:off x="1705" y="1592"/>
          <a:ext cx="1587" cy="1587"/>
        </p:xfrm>
        <a:graphic>
          <a:graphicData uri="http://schemas.openxmlformats.org/presentationml/2006/ole">
            <mc:AlternateContent xmlns:mc="http://schemas.openxmlformats.org/markup-compatibility/2006">
              <mc:Choice xmlns:v="urn:schemas-microsoft-com:vml" Requires="v">
                <p:oleObj spid="_x0000_s23892" name="think-cell Slide" r:id="rId31" imgW="270" imgH="270" progId="TCLayout.ActiveDocument.1">
                  <p:embed/>
                </p:oleObj>
              </mc:Choice>
              <mc:Fallback>
                <p:oleObj name="think-cell Slide" r:id="rId31" imgW="270" imgH="270" progId="TCLayout.ActiveDocument.1">
                  <p:embed/>
                  <p:pic>
                    <p:nvPicPr>
                      <p:cNvPr id="0" name=""/>
                      <p:cNvPicPr/>
                      <p:nvPr/>
                    </p:nvPicPr>
                    <p:blipFill>
                      <a:blip r:embed="rId32"/>
                      <a:stretch>
                        <a:fillRect/>
                      </a:stretch>
                    </p:blipFill>
                    <p:spPr>
                      <a:xfrm>
                        <a:off x="1705" y="1592"/>
                        <a:ext cx="1587" cy="1587"/>
                      </a:xfrm>
                      <a:prstGeom prst="rect">
                        <a:avLst/>
                      </a:prstGeom>
                    </p:spPr>
                  </p:pic>
                </p:oleObj>
              </mc:Fallback>
            </mc:AlternateContent>
          </a:graphicData>
        </a:graphic>
      </p:graphicFrame>
      <p:sp>
        <p:nvSpPr>
          <p:cNvPr id="1026" name="Title"/>
          <p:cNvSpPr>
            <a:spLocks noGrp="1" noChangeArrowheads="1"/>
          </p:cNvSpPr>
          <p:nvPr>
            <p:ph type="title"/>
            <p:custDataLst>
              <p:tags r:id="rId27"/>
            </p:custDataLst>
          </p:nvPr>
        </p:nvSpPr>
        <p:spPr bwMode="gray">
          <a:xfrm>
            <a:off x="455655" y="382593"/>
            <a:ext cx="86853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BodyText"/>
          <p:cNvSpPr>
            <a:spLocks noGrp="1" noChangeArrowheads="1"/>
          </p:cNvSpPr>
          <p:nvPr>
            <p:ph type="body" idx="1"/>
            <p:custDataLst>
              <p:tags r:id="rId28"/>
            </p:custDataLst>
          </p:nvPr>
        </p:nvSpPr>
        <p:spPr bwMode="gray">
          <a:xfrm>
            <a:off x="452480" y="1406529"/>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45" name="Copyright" hidden="1"/>
          <p:cNvSpPr txBox="1">
            <a:spLocks noChangeArrowheads="1"/>
          </p:cNvSpPr>
          <p:nvPr>
            <p:custDataLst>
              <p:tags r:id="rId29"/>
            </p:custDataLst>
          </p:nvPr>
        </p:nvSpPr>
        <p:spPr bwMode="gray">
          <a:xfrm>
            <a:off x="477759" y="6534150"/>
            <a:ext cx="2896708"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US" sz="700" dirty="0" smtClean="0">
                <a:solidFill>
                  <a:srgbClr val="7C848A"/>
                </a:solidFill>
                <a:cs typeface="Arial" charset="0"/>
                <a:sym typeface="Arial"/>
              </a:rPr>
              <a:t>© OLI Scenario 386</a:t>
            </a:r>
            <a:endParaRPr lang="en-US" sz="700" dirty="0">
              <a:solidFill>
                <a:srgbClr val="7C848A"/>
              </a:solidFill>
              <a:cs typeface="Arial" charset="0"/>
              <a:sym typeface="Arial"/>
            </a:endParaRPr>
          </a:p>
        </p:txBody>
      </p:sp>
      <p:sp>
        <p:nvSpPr>
          <p:cNvPr id="1052" name="Date" hidden="1"/>
          <p:cNvSpPr>
            <a:spLocks noGrp="1" noChangeArrowheads="1"/>
          </p:cNvSpPr>
          <p:nvPr>
            <p:ph type="dt" sz="half" idx="2"/>
            <p:custDataLst>
              <p:tags r:id="rId30"/>
            </p:custDataLst>
          </p:nvPr>
        </p:nvSpPr>
        <p:spPr bwMode="gray">
          <a:xfrm>
            <a:off x="4261733"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US" smtClean="0"/>
              <a:pPr algn="ctr" fontAlgn="base">
                <a:spcAft>
                  <a:spcPct val="0"/>
                </a:spcAft>
              </a:pPr>
              <a:t>September 22, 2017</a:t>
            </a:fld>
            <a:endParaRPr lang="en-US" dirty="0"/>
          </a:p>
        </p:txBody>
      </p:sp>
    </p:spTree>
    <p:extLst>
      <p:ext uri="{BB962C8B-B14F-4D97-AF65-F5344CB8AC3E}">
        <p14:creationId xmlns:p14="http://schemas.microsoft.com/office/powerpoint/2010/main" val="1740202313"/>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 id="2147483852" r:id="rId17"/>
    <p:sldLayoutId id="2147483853" r:id="rId18"/>
    <p:sldLayoutId id="2147483854" r:id="rId19"/>
    <p:sldLayoutId id="2147483855" r:id="rId20"/>
    <p:sldLayoutId id="2147483856" r:id="rId21"/>
    <p:sldLayoutId id="2147483857" r:id="rId22"/>
    <p:sldLayoutId id="2147483858" r:id="rId23"/>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6"/>
            </p:custDataLst>
            <p:extLst>
              <p:ext uri="{D42A27DB-BD31-4B8C-83A1-F6EECF244321}">
                <p14:modId xmlns:p14="http://schemas.microsoft.com/office/powerpoint/2010/main" val="3150182497"/>
              </p:ext>
            </p:extLst>
          </p:nvPr>
        </p:nvGraphicFramePr>
        <p:xfrm>
          <a:off x="1745" y="1592"/>
          <a:ext cx="1587" cy="1587"/>
        </p:xfrm>
        <a:graphic>
          <a:graphicData uri="http://schemas.openxmlformats.org/presentationml/2006/ole">
            <mc:AlternateContent xmlns:mc="http://schemas.openxmlformats.org/markup-compatibility/2006">
              <mc:Choice xmlns:v="urn:schemas-microsoft-com:vml" Requires="v">
                <p:oleObj spid="_x0000_s24915" name="think-cell Slide" r:id="rId31" imgW="270" imgH="270" progId="TCLayout.ActiveDocument.1">
                  <p:embed/>
                </p:oleObj>
              </mc:Choice>
              <mc:Fallback>
                <p:oleObj name="think-cell Slide" r:id="rId31" imgW="270" imgH="270" progId="TCLayout.ActiveDocument.1">
                  <p:embed/>
                  <p:pic>
                    <p:nvPicPr>
                      <p:cNvPr id="0" name=""/>
                      <p:cNvPicPr/>
                      <p:nvPr/>
                    </p:nvPicPr>
                    <p:blipFill>
                      <a:blip r:embed="rId32"/>
                      <a:stretch>
                        <a:fillRect/>
                      </a:stretch>
                    </p:blipFill>
                    <p:spPr>
                      <a:xfrm>
                        <a:off x="1745" y="1592"/>
                        <a:ext cx="1587" cy="1587"/>
                      </a:xfrm>
                      <a:prstGeom prst="rect">
                        <a:avLst/>
                      </a:prstGeom>
                    </p:spPr>
                  </p:pic>
                </p:oleObj>
              </mc:Fallback>
            </mc:AlternateContent>
          </a:graphicData>
        </a:graphic>
      </p:graphicFrame>
      <p:sp>
        <p:nvSpPr>
          <p:cNvPr id="1026" name="Title"/>
          <p:cNvSpPr>
            <a:spLocks noGrp="1" noChangeArrowheads="1"/>
          </p:cNvSpPr>
          <p:nvPr>
            <p:ph type="title"/>
            <p:custDataLst>
              <p:tags r:id="rId27"/>
            </p:custDataLst>
          </p:nvPr>
        </p:nvSpPr>
        <p:spPr bwMode="gray">
          <a:xfrm>
            <a:off x="455695" y="382593"/>
            <a:ext cx="86853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BodyText"/>
          <p:cNvSpPr>
            <a:spLocks noGrp="1" noChangeArrowheads="1"/>
          </p:cNvSpPr>
          <p:nvPr>
            <p:ph type="body" idx="1"/>
            <p:custDataLst>
              <p:tags r:id="rId28"/>
            </p:custDataLst>
          </p:nvPr>
        </p:nvSpPr>
        <p:spPr bwMode="gray">
          <a:xfrm>
            <a:off x="452520" y="1406529"/>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45" name="Copyright" hidden="1"/>
          <p:cNvSpPr txBox="1">
            <a:spLocks noChangeArrowheads="1"/>
          </p:cNvSpPr>
          <p:nvPr>
            <p:custDataLst>
              <p:tags r:id="rId29"/>
            </p:custDataLst>
          </p:nvPr>
        </p:nvSpPr>
        <p:spPr bwMode="gray">
          <a:xfrm>
            <a:off x="477759" y="6534150"/>
            <a:ext cx="2896708"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US" sz="700" dirty="0" smtClean="0">
                <a:solidFill>
                  <a:srgbClr val="7C848A"/>
                </a:solidFill>
                <a:cs typeface="Arial" charset="0"/>
                <a:sym typeface="Arial"/>
              </a:rPr>
              <a:t>© OLI Scenario 386</a:t>
            </a:r>
            <a:endParaRPr lang="en-US" sz="700" dirty="0">
              <a:solidFill>
                <a:srgbClr val="7C848A"/>
              </a:solidFill>
              <a:cs typeface="Arial" charset="0"/>
              <a:sym typeface="Arial"/>
            </a:endParaRPr>
          </a:p>
        </p:txBody>
      </p:sp>
      <p:sp>
        <p:nvSpPr>
          <p:cNvPr id="1052" name="Date" hidden="1"/>
          <p:cNvSpPr>
            <a:spLocks noGrp="1" noChangeArrowheads="1"/>
          </p:cNvSpPr>
          <p:nvPr>
            <p:ph type="dt" sz="half" idx="2"/>
            <p:custDataLst>
              <p:tags r:id="rId30"/>
            </p:custDataLst>
          </p:nvPr>
        </p:nvSpPr>
        <p:spPr bwMode="gray">
          <a:xfrm>
            <a:off x="4261733"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US" smtClean="0"/>
              <a:pPr algn="ctr" fontAlgn="base">
                <a:spcAft>
                  <a:spcPct val="0"/>
                </a:spcAft>
              </a:pPr>
              <a:t>September 22, 2017</a:t>
            </a:fld>
            <a:endParaRPr lang="en-US" dirty="0"/>
          </a:p>
        </p:txBody>
      </p:sp>
    </p:spTree>
    <p:extLst>
      <p:ext uri="{BB962C8B-B14F-4D97-AF65-F5344CB8AC3E}">
        <p14:creationId xmlns:p14="http://schemas.microsoft.com/office/powerpoint/2010/main" val="2688265614"/>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7"/>
            </p:custDataLst>
            <p:extLst>
              <p:ext uri="{D42A27DB-BD31-4B8C-83A1-F6EECF244321}">
                <p14:modId xmlns:p14="http://schemas.microsoft.com/office/powerpoint/2010/main" val="2404599615"/>
              </p:ext>
            </p:extLst>
          </p:nvPr>
        </p:nvGraphicFramePr>
        <p:xfrm>
          <a:off x="1705" y="1592"/>
          <a:ext cx="1587" cy="1587"/>
        </p:xfrm>
        <a:graphic>
          <a:graphicData uri="http://schemas.openxmlformats.org/presentationml/2006/ole">
            <mc:AlternateContent xmlns:mc="http://schemas.openxmlformats.org/markup-compatibility/2006">
              <mc:Choice xmlns:v="urn:schemas-microsoft-com:vml" Requires="v">
                <p:oleObj spid="_x0000_s30801" name="think-cell Slide" r:id="rId32" imgW="270" imgH="270" progId="TCLayout.ActiveDocument.1">
                  <p:embed/>
                </p:oleObj>
              </mc:Choice>
              <mc:Fallback>
                <p:oleObj name="think-cell Slide" r:id="rId32" imgW="270" imgH="270" progId="TCLayout.ActiveDocument.1">
                  <p:embed/>
                  <p:pic>
                    <p:nvPicPr>
                      <p:cNvPr id="0" name=""/>
                      <p:cNvPicPr/>
                      <p:nvPr/>
                    </p:nvPicPr>
                    <p:blipFill>
                      <a:blip r:embed="rId33"/>
                      <a:stretch>
                        <a:fillRect/>
                      </a:stretch>
                    </p:blipFill>
                    <p:spPr>
                      <a:xfrm>
                        <a:off x="1705" y="1592"/>
                        <a:ext cx="1587" cy="1587"/>
                      </a:xfrm>
                      <a:prstGeom prst="rect">
                        <a:avLst/>
                      </a:prstGeom>
                    </p:spPr>
                  </p:pic>
                </p:oleObj>
              </mc:Fallback>
            </mc:AlternateContent>
          </a:graphicData>
        </a:graphic>
      </p:graphicFrame>
      <p:sp>
        <p:nvSpPr>
          <p:cNvPr id="1026" name="Title"/>
          <p:cNvSpPr>
            <a:spLocks noGrp="1" noChangeArrowheads="1"/>
          </p:cNvSpPr>
          <p:nvPr>
            <p:ph type="title"/>
            <p:custDataLst>
              <p:tags r:id="rId28"/>
            </p:custDataLst>
          </p:nvPr>
        </p:nvSpPr>
        <p:spPr bwMode="gray">
          <a:xfrm>
            <a:off x="455655" y="382593"/>
            <a:ext cx="86853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BodyText"/>
          <p:cNvSpPr>
            <a:spLocks noGrp="1" noChangeArrowheads="1"/>
          </p:cNvSpPr>
          <p:nvPr>
            <p:ph type="body" idx="1"/>
            <p:custDataLst>
              <p:tags r:id="rId29"/>
            </p:custDataLst>
          </p:nvPr>
        </p:nvSpPr>
        <p:spPr bwMode="gray">
          <a:xfrm>
            <a:off x="452480" y="1406529"/>
            <a:ext cx="8688538" cy="493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45" name="Copyright" hidden="1"/>
          <p:cNvSpPr txBox="1">
            <a:spLocks noChangeArrowheads="1"/>
          </p:cNvSpPr>
          <p:nvPr>
            <p:custDataLst>
              <p:tags r:id="rId30"/>
            </p:custDataLst>
          </p:nvPr>
        </p:nvSpPr>
        <p:spPr bwMode="gray">
          <a:xfrm>
            <a:off x="477759" y="6534150"/>
            <a:ext cx="2896708" cy="10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lstStyle/>
          <a:p>
            <a:pPr fontAlgn="base">
              <a:spcBef>
                <a:spcPct val="50000"/>
              </a:spcBef>
              <a:spcAft>
                <a:spcPct val="0"/>
              </a:spcAft>
            </a:pPr>
            <a:r>
              <a:rPr lang="en-US" sz="700" dirty="0" smtClean="0">
                <a:solidFill>
                  <a:srgbClr val="7C848A"/>
                </a:solidFill>
                <a:cs typeface="Arial" charset="0"/>
                <a:sym typeface="Arial"/>
              </a:rPr>
              <a:t>© OLI Scenario 386</a:t>
            </a:r>
            <a:endParaRPr lang="en-US" sz="700" dirty="0">
              <a:solidFill>
                <a:srgbClr val="7C848A"/>
              </a:solidFill>
              <a:cs typeface="Arial" charset="0"/>
              <a:sym typeface="Arial"/>
            </a:endParaRPr>
          </a:p>
        </p:txBody>
      </p:sp>
      <p:sp>
        <p:nvSpPr>
          <p:cNvPr id="1052" name="Date" hidden="1"/>
          <p:cNvSpPr>
            <a:spLocks noGrp="1" noChangeArrowheads="1"/>
          </p:cNvSpPr>
          <p:nvPr>
            <p:ph type="dt" sz="half" idx="2"/>
            <p:custDataLst>
              <p:tags r:id="rId31"/>
            </p:custDataLst>
          </p:nvPr>
        </p:nvSpPr>
        <p:spPr bwMode="gray">
          <a:xfrm>
            <a:off x="4261733" y="6532791"/>
            <a:ext cx="1079321" cy="10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lvl1pPr>
              <a:lnSpc>
                <a:spcPct val="100000"/>
              </a:lnSpc>
              <a:spcBef>
                <a:spcPct val="50000"/>
              </a:spcBef>
              <a:defRPr sz="700">
                <a:solidFill>
                  <a:srgbClr val="7C848A"/>
                </a:solidFill>
                <a:cs typeface="+mn-cs"/>
                <a:sym typeface="Arial"/>
              </a:defRPr>
            </a:lvl1pPr>
          </a:lstStyle>
          <a:p>
            <a:pPr algn="ctr" fontAlgn="base">
              <a:spcAft>
                <a:spcPct val="0"/>
              </a:spcAft>
            </a:pPr>
            <a:fld id="{78DCCF3D-6F53-4BF5-8CEB-A9CBE917FDF8}" type="datetime4">
              <a:rPr lang="en-US" smtClean="0"/>
              <a:pPr algn="ctr" fontAlgn="base">
                <a:spcAft>
                  <a:spcPct val="0"/>
                </a:spcAft>
              </a:pPr>
              <a:t>September 22, 2017</a:t>
            </a:fld>
            <a:endParaRPr lang="en-US" dirty="0"/>
          </a:p>
        </p:txBody>
      </p:sp>
    </p:spTree>
    <p:extLst>
      <p:ext uri="{BB962C8B-B14F-4D97-AF65-F5344CB8AC3E}">
        <p14:creationId xmlns:p14="http://schemas.microsoft.com/office/powerpoint/2010/main" val="2154711240"/>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7" r:id="rId13"/>
    <p:sldLayoutId id="2147483898" r:id="rId14"/>
    <p:sldLayoutId id="2147483899" r:id="rId15"/>
    <p:sldLayoutId id="2147483900" r:id="rId16"/>
    <p:sldLayoutId id="2147483901" r:id="rId17"/>
    <p:sldLayoutId id="2147483902" r:id="rId18"/>
    <p:sldLayoutId id="2147483903" r:id="rId19"/>
    <p:sldLayoutId id="2147483904" r:id="rId20"/>
    <p:sldLayoutId id="2147483905" r:id="rId21"/>
    <p:sldLayoutId id="2147483906" r:id="rId22"/>
    <p:sldLayoutId id="2147483907" r:id="rId23"/>
    <p:sldLayoutId id="2147483908" r:id="rId24"/>
  </p:sldLayoutIdLst>
  <p:timing>
    <p:tnLst>
      <p:par>
        <p:cTn id="1" dur="indefinite" restart="never" nodeType="tmRoot"/>
      </p:par>
    </p:tnLst>
  </p:timing>
  <p:hf sldNum="0" hdr="0" ftr="0"/>
  <p:txStyles>
    <p:title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p:titleStyle>
    <p:body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03143" y="1249997"/>
            <a:ext cx="8402635" cy="733547"/>
          </a:xfrm>
        </p:spPr>
        <p:txBody>
          <a:bodyPr/>
          <a:lstStyle/>
          <a:p>
            <a:r>
              <a:rPr lang="en-US" dirty="0"/>
              <a:t>Methods for </a:t>
            </a:r>
            <a:r>
              <a:rPr lang="en-US" dirty="0" smtClean="0"/>
              <a:t>Determining </a:t>
            </a:r>
            <a:r>
              <a:rPr lang="en-US" dirty="0"/>
              <a:t>the </a:t>
            </a:r>
            <a:r>
              <a:rPr lang="en-US" dirty="0" smtClean="0"/>
              <a:t>Full Value </a:t>
            </a:r>
            <a:r>
              <a:rPr lang="en-US" dirty="0"/>
              <a:t>of </a:t>
            </a:r>
            <a:r>
              <a:rPr lang="en-US" dirty="0" smtClean="0"/>
              <a:t/>
            </a:r>
            <a:br>
              <a:rPr lang="en-US" dirty="0" smtClean="0"/>
            </a:br>
            <a:r>
              <a:rPr lang="en-US" dirty="0" smtClean="0"/>
              <a:t>Distributed </a:t>
            </a:r>
            <a:r>
              <a:rPr lang="en-US" dirty="0"/>
              <a:t>Energy Resources (DER</a:t>
            </a:r>
            <a:r>
              <a:rPr lang="en-US" dirty="0" smtClean="0"/>
              <a:t>) </a:t>
            </a:r>
            <a:endParaRPr lang="en-US" dirty="0"/>
          </a:p>
        </p:txBody>
      </p:sp>
      <p:sp>
        <p:nvSpPr>
          <p:cNvPr id="3" name="Text Placeholder 2"/>
          <p:cNvSpPr>
            <a:spLocks noGrp="1"/>
          </p:cNvSpPr>
          <p:nvPr>
            <p:ph type="body" sz="quarter" idx="11"/>
          </p:nvPr>
        </p:nvSpPr>
        <p:spPr>
          <a:xfrm>
            <a:off x="914253" y="2395220"/>
            <a:ext cx="6281371" cy="692638"/>
          </a:xfrm>
        </p:spPr>
        <p:txBody>
          <a:bodyPr/>
          <a:lstStyle/>
          <a:p>
            <a:r>
              <a:rPr lang="en-US" sz="2200" dirty="0"/>
              <a:t>LSI </a:t>
            </a:r>
            <a:r>
              <a:rPr lang="en-US" sz="2200" dirty="0" smtClean="0"/>
              <a:t>Conference: Electric Power in the Northeast</a:t>
            </a:r>
          </a:p>
        </p:txBody>
      </p:sp>
      <p:sp>
        <p:nvSpPr>
          <p:cNvPr id="5" name="Text Placeholder 4"/>
          <p:cNvSpPr>
            <a:spLocks noGrp="1"/>
          </p:cNvSpPr>
          <p:nvPr>
            <p:ph type="body" sz="quarter" idx="13"/>
          </p:nvPr>
        </p:nvSpPr>
        <p:spPr>
          <a:xfrm>
            <a:off x="903139" y="5603109"/>
            <a:ext cx="4971228" cy="600743"/>
          </a:xfrm>
        </p:spPr>
        <p:txBody>
          <a:bodyPr/>
          <a:lstStyle/>
          <a:p>
            <a:r>
              <a:rPr lang="en-US" b="0" dirty="0" smtClean="0"/>
              <a:t>Boston, MA</a:t>
            </a:r>
          </a:p>
          <a:p>
            <a:r>
              <a:rPr lang="en-US" b="0" dirty="0" smtClean="0"/>
              <a:t>September 25, 2017</a:t>
            </a:r>
          </a:p>
        </p:txBody>
      </p:sp>
      <p:sp>
        <p:nvSpPr>
          <p:cNvPr id="7" name="Text Placeholder 4"/>
          <p:cNvSpPr txBox="1">
            <a:spLocks/>
          </p:cNvSpPr>
          <p:nvPr/>
        </p:nvSpPr>
        <p:spPr bwMode="gray">
          <a:xfrm>
            <a:off x="893760" y="3738581"/>
            <a:ext cx="4971228" cy="77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0" indent="0" algn="l" rtl="0" eaLnBrk="1" fontAlgn="base" hangingPunct="1">
              <a:spcBef>
                <a:spcPts val="0"/>
              </a:spcBef>
              <a:spcAft>
                <a:spcPct val="0"/>
              </a:spcAft>
              <a:buNone/>
              <a:defRPr sz="1600" b="1">
                <a:solidFill>
                  <a:srgbClr val="FFFFFF"/>
                </a:solidFill>
                <a:latin typeface="+mn-lt"/>
                <a:ea typeface="+mn-ea"/>
                <a:cs typeface="+mn-cs"/>
                <a:sym typeface="Arial"/>
              </a:defRPr>
            </a:lvl1pPr>
            <a:lvl2pPr marL="0" indent="0" algn="l" rtl="0" eaLnBrk="1" fontAlgn="base" hangingPunct="1">
              <a:spcBef>
                <a:spcPts val="0"/>
              </a:spcBef>
              <a:spcAft>
                <a:spcPct val="0"/>
              </a:spcAft>
              <a:buFont typeface="Arial" charset="0"/>
              <a:buNone/>
              <a:defRPr sz="1600" baseline="0">
                <a:solidFill>
                  <a:srgbClr val="FFFFFF"/>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0" indent="0" algn="l" rtl="0" eaLnBrk="1" fontAlgn="base" hangingPunct="1">
              <a:spcBef>
                <a:spcPts val="0"/>
              </a:spcBef>
              <a:spcAft>
                <a:spcPct val="0"/>
              </a:spcAft>
              <a:buFont typeface="Arial" charset="0"/>
              <a:buNone/>
              <a:defRPr sz="1600" baseline="0">
                <a:solidFill>
                  <a:srgbClr val="FFFFFF"/>
                </a:solidFill>
                <a:latin typeface="+mn-lt"/>
                <a:cs typeface="+mn-cs"/>
                <a:sym typeface="Arial"/>
              </a:defRPr>
            </a:lvl4pPr>
            <a:lvl5pPr marL="685800" indent="0" algn="l" rtl="0" eaLnBrk="1" fontAlgn="base" hangingPunct="1">
              <a:spcBef>
                <a:spcPct val="20000"/>
              </a:spcBef>
              <a:spcAft>
                <a:spcPct val="0"/>
              </a:spcAft>
              <a:buFont typeface="Arial" charset="0"/>
              <a:buNone/>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spcAft>
                <a:spcPts val="0"/>
              </a:spcAft>
            </a:pPr>
            <a:r>
              <a:rPr lang="en-US" sz="1800" kern="0" dirty="0" smtClean="0"/>
              <a:t>Kurt G. Strunk</a:t>
            </a:r>
          </a:p>
          <a:p>
            <a:pPr>
              <a:spcAft>
                <a:spcPts val="0"/>
              </a:spcAft>
            </a:pPr>
            <a:r>
              <a:rPr lang="en-US" sz="1800" b="0" kern="0" dirty="0" smtClean="0"/>
              <a:t>Director</a:t>
            </a:r>
          </a:p>
          <a:p>
            <a:endParaRPr lang="en-US" kern="0" dirty="0"/>
          </a:p>
        </p:txBody>
      </p:sp>
    </p:spTree>
    <p:extLst>
      <p:ext uri="{BB962C8B-B14F-4D97-AF65-F5344CB8AC3E}">
        <p14:creationId xmlns:p14="http://schemas.microsoft.com/office/powerpoint/2010/main" val="3525268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Preferred Model</a:t>
            </a:r>
            <a:br>
              <a:rPr lang="en-US" dirty="0" smtClean="0"/>
            </a:br>
            <a:r>
              <a:rPr lang="en-US" dirty="0" smtClean="0"/>
              <a:t>Electricity Journal March 2017</a:t>
            </a:r>
            <a:endParaRPr lang="en-US" dirty="0"/>
          </a:p>
        </p:txBody>
      </p:sp>
      <p:sp>
        <p:nvSpPr>
          <p:cNvPr id="5" name="Rectangle 3"/>
          <p:cNvSpPr txBox="1">
            <a:spLocks noChangeArrowheads="1"/>
          </p:cNvSpPr>
          <p:nvPr/>
        </p:nvSpPr>
        <p:spPr bwMode="auto">
          <a:xfrm>
            <a:off x="662528" y="1537101"/>
            <a:ext cx="8567283" cy="408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288925" indent="-288925" algn="l" defTabSz="939800" rtl="0" eaLnBrk="1" fontAlgn="base" hangingPunct="1">
              <a:lnSpc>
                <a:spcPct val="100000"/>
              </a:lnSpc>
              <a:spcBef>
                <a:spcPts val="2800"/>
              </a:spcBef>
              <a:spcAft>
                <a:spcPct val="0"/>
              </a:spcAft>
              <a:buClr>
                <a:schemeClr val="accent1"/>
              </a:buClr>
              <a:buFont typeface="Wingdings" pitchFamily="2" charset="2"/>
              <a:buChar char="§"/>
              <a:defRPr sz="2800">
                <a:solidFill>
                  <a:schemeClr val="tx1"/>
                </a:solidFill>
                <a:latin typeface="+mn-lt"/>
                <a:ea typeface="+mn-ea"/>
                <a:cs typeface="+mn-cs"/>
              </a:defRPr>
            </a:lvl1pPr>
            <a:lvl2pPr marL="682625" indent="-279400" algn="l" defTabSz="939800" rtl="0" eaLnBrk="1" fontAlgn="base" hangingPunct="1">
              <a:lnSpc>
                <a:spcPct val="100000"/>
              </a:lnSpc>
              <a:spcBef>
                <a:spcPts val="1000"/>
              </a:spcBef>
              <a:spcAft>
                <a:spcPct val="0"/>
              </a:spcAft>
              <a:buClr>
                <a:schemeClr val="accent1"/>
              </a:buClr>
              <a:buFontTx/>
              <a:buChar char="–"/>
              <a:defRPr sz="2400">
                <a:solidFill>
                  <a:schemeClr val="tx1"/>
                </a:solidFill>
                <a:latin typeface="+mn-lt"/>
              </a:defRPr>
            </a:lvl2pPr>
            <a:lvl3pPr marL="1028700" indent="-231775" algn="l" defTabSz="939800" rtl="0" eaLnBrk="1" fontAlgn="base" hangingPunct="1">
              <a:lnSpc>
                <a:spcPct val="100000"/>
              </a:lnSpc>
              <a:spcBef>
                <a:spcPts val="700"/>
              </a:spcBef>
              <a:spcAft>
                <a:spcPct val="0"/>
              </a:spcAft>
              <a:buClr>
                <a:schemeClr val="accent1"/>
              </a:buClr>
              <a:buFont typeface="Wingdings 2" pitchFamily="18" charset="2"/>
              <a:buChar char=""/>
              <a:defRPr sz="2000">
                <a:solidFill>
                  <a:schemeClr val="tx1"/>
                </a:solidFill>
                <a:latin typeface="+mn-lt"/>
              </a:defRPr>
            </a:lvl3pPr>
            <a:lvl4pPr marL="1373188" indent="-230188" algn="l" defTabSz="939800" rtl="0" eaLnBrk="1" fontAlgn="base" hangingPunct="1">
              <a:lnSpc>
                <a:spcPct val="100000"/>
              </a:lnSpc>
              <a:spcBef>
                <a:spcPts val="700"/>
              </a:spcBef>
              <a:spcAft>
                <a:spcPct val="0"/>
              </a:spcAft>
              <a:buClr>
                <a:schemeClr val="accent1"/>
              </a:buClr>
              <a:buChar char="-"/>
              <a:defRPr sz="1800">
                <a:solidFill>
                  <a:schemeClr val="tx1"/>
                </a:solidFill>
                <a:latin typeface="+mn-lt"/>
              </a:defRPr>
            </a:lvl4pPr>
            <a:lvl5pPr marL="1712913" indent="-225425" algn="l" defTabSz="939800" rtl="0" eaLnBrk="1" fontAlgn="base" hangingPunct="1">
              <a:lnSpc>
                <a:spcPct val="100000"/>
              </a:lnSpc>
              <a:spcBef>
                <a:spcPts val="700"/>
              </a:spcBef>
              <a:spcAft>
                <a:spcPct val="0"/>
              </a:spcAft>
              <a:buClr>
                <a:schemeClr val="accent1"/>
              </a:buClr>
              <a:buFont typeface="Wingdings" pitchFamily="2" charset="2"/>
              <a:buChar char="§"/>
              <a:defRPr sz="1800">
                <a:solidFill>
                  <a:schemeClr val="tx1"/>
                </a:solidFill>
                <a:latin typeface="+mn-lt"/>
              </a:defRPr>
            </a:lvl5pPr>
            <a:lvl6pPr marL="21701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6pPr>
            <a:lvl7pPr marL="26273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7pPr>
            <a:lvl8pPr marL="30845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8pPr>
            <a:lvl9pPr marL="35417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9pPr>
          </a:lstStyle>
          <a:p>
            <a:pPr>
              <a:lnSpc>
                <a:spcPct val="90000"/>
              </a:lnSpc>
              <a:buFont typeface="Arial" panose="020B0604020202020204" pitchFamily="34" charset="0"/>
              <a:buChar char="•"/>
            </a:pPr>
            <a:r>
              <a:rPr lang="en-US" altLang="en-US" sz="2000" kern="0" dirty="0"/>
              <a:t>Meter </a:t>
            </a:r>
            <a:r>
              <a:rPr lang="en-US" altLang="en-US" sz="2000" u="sng" kern="0" dirty="0">
                <a:solidFill>
                  <a:schemeClr val="tx2"/>
                </a:solidFill>
              </a:rPr>
              <a:t>gross production</a:t>
            </a:r>
            <a:r>
              <a:rPr lang="en-US" altLang="en-US" sz="2000" kern="0" dirty="0"/>
              <a:t>, not net </a:t>
            </a:r>
          </a:p>
          <a:p>
            <a:pPr lvl="1">
              <a:lnSpc>
                <a:spcPct val="90000"/>
              </a:lnSpc>
              <a:buFont typeface="Wingdings" panose="05000000000000000000" pitchFamily="2" charset="2"/>
              <a:buChar char="Ø"/>
            </a:pPr>
            <a:r>
              <a:rPr lang="en-US" altLang="en-US" sz="1800" kern="0" dirty="0"/>
              <a:t>Pay generation as generation</a:t>
            </a:r>
          </a:p>
          <a:p>
            <a:pPr>
              <a:lnSpc>
                <a:spcPct val="90000"/>
              </a:lnSpc>
              <a:buFont typeface="Arial" panose="020B0604020202020204" pitchFamily="34" charset="0"/>
              <a:buChar char="•"/>
            </a:pPr>
            <a:r>
              <a:rPr lang="en-US" altLang="en-US" sz="2000" kern="0" dirty="0" smtClean="0"/>
              <a:t>Meter </a:t>
            </a:r>
            <a:r>
              <a:rPr lang="en-US" altLang="en-US" sz="2000" u="sng" kern="0" dirty="0">
                <a:solidFill>
                  <a:schemeClr val="tx2"/>
                </a:solidFill>
              </a:rPr>
              <a:t>gross </a:t>
            </a:r>
            <a:r>
              <a:rPr lang="en-US" altLang="en-US" sz="2000" u="sng" kern="0" dirty="0" smtClean="0">
                <a:solidFill>
                  <a:schemeClr val="tx2"/>
                </a:solidFill>
              </a:rPr>
              <a:t>load</a:t>
            </a:r>
            <a:r>
              <a:rPr lang="en-US" altLang="en-US" sz="2000" kern="0" dirty="0"/>
              <a:t>, not net</a:t>
            </a:r>
          </a:p>
          <a:p>
            <a:pPr lvl="1">
              <a:lnSpc>
                <a:spcPct val="90000"/>
              </a:lnSpc>
              <a:buFont typeface="Wingdings" panose="05000000000000000000" pitchFamily="2" charset="2"/>
              <a:buChar char="Ø"/>
            </a:pPr>
            <a:r>
              <a:rPr lang="en-US" altLang="en-US" sz="1800" kern="0" dirty="0" smtClean="0"/>
              <a:t>Charge load as load</a:t>
            </a:r>
          </a:p>
          <a:p>
            <a:pPr>
              <a:lnSpc>
                <a:spcPct val="90000"/>
              </a:lnSpc>
              <a:buFont typeface="Arial" panose="020B0604020202020204" pitchFamily="34" charset="0"/>
              <a:buChar char="•"/>
            </a:pPr>
            <a:r>
              <a:rPr lang="en-US" altLang="en-US" sz="2000" kern="0" dirty="0" smtClean="0"/>
              <a:t>Efficient signals</a:t>
            </a:r>
          </a:p>
          <a:p>
            <a:pPr lvl="1">
              <a:lnSpc>
                <a:spcPct val="90000"/>
              </a:lnSpc>
              <a:buFont typeface="Wingdings" panose="05000000000000000000" pitchFamily="2" charset="2"/>
              <a:buChar char="Ø"/>
            </a:pPr>
            <a:r>
              <a:rPr lang="en-US" altLang="en-US" sz="1800" kern="0" dirty="0"/>
              <a:t>Location of </a:t>
            </a:r>
            <a:r>
              <a:rPr lang="en-US" altLang="en-US" sz="1800" kern="0" dirty="0" smtClean="0"/>
              <a:t>DG</a:t>
            </a:r>
          </a:p>
          <a:p>
            <a:pPr lvl="1">
              <a:lnSpc>
                <a:spcPct val="90000"/>
              </a:lnSpc>
              <a:buFont typeface="Wingdings" panose="05000000000000000000" pitchFamily="2" charset="2"/>
              <a:buChar char="Ø"/>
            </a:pPr>
            <a:r>
              <a:rPr lang="en-US" altLang="en-US" sz="1800" kern="0" dirty="0" smtClean="0"/>
              <a:t>Maintenance</a:t>
            </a:r>
          </a:p>
          <a:p>
            <a:pPr>
              <a:lnSpc>
                <a:spcPct val="90000"/>
              </a:lnSpc>
              <a:buFont typeface="Arial" panose="020B0604020202020204" pitchFamily="34" charset="0"/>
              <a:buChar char="•"/>
            </a:pPr>
            <a:r>
              <a:rPr lang="en-US" altLang="en-US" sz="2000" kern="0" dirty="0" smtClean="0"/>
              <a:t>Transparency in costing and reflection of costs in utility rates</a:t>
            </a:r>
          </a:p>
          <a:p>
            <a:pPr>
              <a:lnSpc>
                <a:spcPct val="90000"/>
              </a:lnSpc>
            </a:pPr>
            <a:endParaRPr lang="en-US" altLang="en-US" kern="0" dirty="0" smtClean="0"/>
          </a:p>
        </p:txBody>
      </p:sp>
    </p:spTree>
    <p:extLst>
      <p:ext uri="{BB962C8B-B14F-4D97-AF65-F5344CB8AC3E}">
        <p14:creationId xmlns:p14="http://schemas.microsoft.com/office/powerpoint/2010/main" val="36985149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0303" y="385765"/>
            <a:ext cx="8674253" cy="758825"/>
          </a:xfrm>
        </p:spPr>
        <p:txBody>
          <a:bodyPr/>
          <a:lstStyle/>
          <a:p>
            <a:r>
              <a:rPr lang="en-US" dirty="0" smtClean="0"/>
              <a:t>Preferred Model</a:t>
            </a:r>
            <a:br>
              <a:rPr lang="en-US" dirty="0" smtClean="0"/>
            </a:br>
            <a:endParaRPr lang="en-US" dirty="0"/>
          </a:p>
        </p:txBody>
      </p:sp>
      <p:sp>
        <p:nvSpPr>
          <p:cNvPr id="5" name="Rectangle 4"/>
          <p:cNvSpPr>
            <a:spLocks noChangeArrowheads="1"/>
          </p:cNvSpPr>
          <p:nvPr/>
        </p:nvSpPr>
        <p:spPr bwMode="auto">
          <a:xfrm>
            <a:off x="662528" y="1537101"/>
            <a:ext cx="6867728" cy="4828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342900" indent="-342900" algn="l" defTabSz="939800" eaLnBrk="1" hangingPunct="1">
              <a:lnSpc>
                <a:spcPct val="90000"/>
              </a:lnSpc>
              <a:spcBef>
                <a:spcPts val="1200"/>
              </a:spcBef>
              <a:spcAft>
                <a:spcPts val="600"/>
              </a:spcAft>
              <a:buClr>
                <a:schemeClr val="accent1"/>
              </a:buClr>
              <a:buFont typeface="Arial" panose="020B0604020202020204" pitchFamily="34" charset="0"/>
              <a:buChar char="•"/>
            </a:pPr>
            <a:r>
              <a:rPr lang="en-US" sz="2000" kern="0" dirty="0"/>
              <a:t>Granular: </a:t>
            </a:r>
            <a:endParaRPr lang="en-US" sz="2000" kern="0" dirty="0" smtClean="0"/>
          </a:p>
          <a:p>
            <a:pPr marL="800100" lvl="1" indent="-342900" algn="l" defTabSz="939800" eaLnBrk="1" hangingPunct="1">
              <a:lnSpc>
                <a:spcPct val="90000"/>
              </a:lnSpc>
              <a:spcBef>
                <a:spcPts val="600"/>
              </a:spcBef>
              <a:spcAft>
                <a:spcPts val="600"/>
              </a:spcAft>
              <a:buClr>
                <a:schemeClr val="accent1"/>
              </a:buClr>
              <a:buFont typeface="Wingdings" panose="05000000000000000000" pitchFamily="2" charset="2"/>
              <a:buChar char="Ø"/>
            </a:pPr>
            <a:r>
              <a:rPr lang="en-US" sz="2000" kern="0" dirty="0" smtClean="0"/>
              <a:t>location-differentiated</a:t>
            </a:r>
          </a:p>
          <a:p>
            <a:pPr marL="800100" lvl="1" indent="-342900" algn="l" defTabSz="939800" eaLnBrk="1" hangingPunct="1">
              <a:lnSpc>
                <a:spcPct val="90000"/>
              </a:lnSpc>
              <a:spcBef>
                <a:spcPts val="600"/>
              </a:spcBef>
              <a:spcAft>
                <a:spcPts val="600"/>
              </a:spcAft>
              <a:buClr>
                <a:schemeClr val="accent1"/>
              </a:buClr>
              <a:buFont typeface="Wingdings" panose="05000000000000000000" pitchFamily="2" charset="2"/>
              <a:buChar char="Ø"/>
            </a:pPr>
            <a:r>
              <a:rPr lang="en-US" sz="2000" kern="0" dirty="0" smtClean="0"/>
              <a:t>time-</a:t>
            </a:r>
            <a:r>
              <a:rPr lang="en-US" sz="2000" kern="0" dirty="0"/>
              <a:t>differentiated</a:t>
            </a:r>
          </a:p>
          <a:p>
            <a:pPr marL="342900" indent="-342900" algn="l" defTabSz="939800" eaLnBrk="1" hangingPunct="1">
              <a:lnSpc>
                <a:spcPct val="90000"/>
              </a:lnSpc>
              <a:spcBef>
                <a:spcPts val="1200"/>
              </a:spcBef>
              <a:spcAft>
                <a:spcPts val="600"/>
              </a:spcAft>
              <a:buClr>
                <a:schemeClr val="accent1"/>
              </a:buClr>
              <a:buFont typeface="Arial" panose="020B0604020202020204" pitchFamily="34" charset="0"/>
              <a:buChar char="•"/>
            </a:pPr>
            <a:r>
              <a:rPr lang="en-US" sz="2000" kern="0" dirty="0" smtClean="0"/>
              <a:t>Pay </a:t>
            </a:r>
            <a:r>
              <a:rPr lang="en-US" sz="2000" kern="0" dirty="0"/>
              <a:t>for capacity, energy, ancillary services</a:t>
            </a:r>
          </a:p>
          <a:p>
            <a:pPr marL="342900" indent="-342900" algn="l" defTabSz="939800" eaLnBrk="1" hangingPunct="1">
              <a:lnSpc>
                <a:spcPct val="90000"/>
              </a:lnSpc>
              <a:spcBef>
                <a:spcPts val="1200"/>
              </a:spcBef>
              <a:spcAft>
                <a:spcPts val="600"/>
              </a:spcAft>
              <a:buClr>
                <a:schemeClr val="accent1"/>
              </a:buClr>
              <a:buFont typeface="Arial" panose="020B0604020202020204" pitchFamily="34" charset="0"/>
              <a:buChar char="•"/>
            </a:pPr>
            <a:r>
              <a:rPr lang="en-US" sz="2000" kern="0" dirty="0" smtClean="0"/>
              <a:t>Recognize </a:t>
            </a:r>
            <a:r>
              <a:rPr lang="en-US" sz="2000" kern="0" dirty="0"/>
              <a:t>avoided </a:t>
            </a:r>
            <a:r>
              <a:rPr lang="en-US" sz="2000" kern="0" dirty="0" smtClean="0"/>
              <a:t>T&amp;D </a:t>
            </a:r>
            <a:r>
              <a:rPr lang="en-US" sz="2000" kern="0" dirty="0"/>
              <a:t>investment</a:t>
            </a:r>
          </a:p>
          <a:p>
            <a:pPr marL="342900" indent="-342900" algn="l" defTabSz="939800" eaLnBrk="1" hangingPunct="1">
              <a:lnSpc>
                <a:spcPct val="90000"/>
              </a:lnSpc>
              <a:spcBef>
                <a:spcPts val="1200"/>
              </a:spcBef>
              <a:spcAft>
                <a:spcPts val="600"/>
              </a:spcAft>
              <a:buClr>
                <a:schemeClr val="accent1"/>
              </a:buClr>
              <a:buFont typeface="Arial" panose="020B0604020202020204" pitchFamily="34" charset="0"/>
              <a:buChar char="•"/>
            </a:pPr>
            <a:r>
              <a:rPr lang="en-US" sz="2000" kern="0" dirty="0" smtClean="0"/>
              <a:t>Recognize </a:t>
            </a:r>
            <a:r>
              <a:rPr lang="en-US" sz="2000" kern="0" dirty="0"/>
              <a:t>environmental attributes</a:t>
            </a:r>
          </a:p>
        </p:txBody>
      </p:sp>
    </p:spTree>
    <p:extLst>
      <p:ext uri="{BB962C8B-B14F-4D97-AF65-F5344CB8AC3E}">
        <p14:creationId xmlns:p14="http://schemas.microsoft.com/office/powerpoint/2010/main" val="14362775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29603130"/>
              </p:ext>
            </p:extLst>
          </p:nvPr>
        </p:nvGraphicFramePr>
        <p:xfrm>
          <a:off x="595313" y="2590800"/>
          <a:ext cx="8410575" cy="518160"/>
        </p:xfrm>
        <a:graphic>
          <a:graphicData uri="http://schemas.openxmlformats.org/drawingml/2006/table">
            <a:tbl>
              <a:tblPr firstRow="1" bandRow="1">
                <a:tableStyleId>{839DD9DD-9E6C-4910-8AC0-68ADFF6A6AFC}</a:tableStyleId>
              </a:tblPr>
              <a:tblGrid>
                <a:gridCol w="2302639"/>
                <a:gridCol w="6107936"/>
              </a:tblGrid>
              <a:tr h="370840">
                <a:tc>
                  <a:txBody>
                    <a:bodyPr/>
                    <a:lstStyle/>
                    <a:p>
                      <a:pPr algn="r"/>
                      <a:r>
                        <a:rPr lang="en-US" sz="2800" b="0" dirty="0" smtClean="0">
                          <a:solidFill>
                            <a:schemeClr val="tx1">
                              <a:lumMod val="85000"/>
                              <a:lumOff val="15000"/>
                            </a:schemeClr>
                          </a:solidFill>
                        </a:rPr>
                        <a:t>Section 3</a:t>
                      </a:r>
                    </a:p>
                  </a:txBody>
                  <a:tcPr marR="274320">
                    <a:lnL>
                      <a:noFill/>
                    </a:lnL>
                    <a:lnR w="12700" cap="flat" cmpd="sng" algn="ctr">
                      <a:solidFill>
                        <a:schemeClr val="tx1">
                          <a:lumMod val="75000"/>
                          <a:lumOff val="25000"/>
                        </a:schemeClr>
                      </a:solidFill>
                      <a:prstDash val="solid"/>
                      <a:round/>
                      <a:headEnd type="none" w="med" len="med"/>
                      <a:tailEnd type="none" w="med" len="med"/>
                    </a:lnR>
                    <a:lnT>
                      <a:noFill/>
                    </a:lnT>
                    <a:lnB w="9525" cap="flat" cmpd="sng" algn="ctr">
                      <a:noFill/>
                    </a:lnB>
                    <a:lnTlToBr w="12700" cmpd="sng">
                      <a:noFill/>
                      <a:prstDash val="solid"/>
                    </a:lnTlToBr>
                    <a:lnBlToTr w="12700" cmpd="sng">
                      <a:noFill/>
                      <a:prstDash val="solid"/>
                    </a:lnBlToTr>
                  </a:tcPr>
                </a:tc>
                <a:tc>
                  <a:txBody>
                    <a:bodyPr/>
                    <a:lstStyle/>
                    <a:p>
                      <a:r>
                        <a:rPr lang="en-US" sz="2600" b="0" dirty="0" smtClean="0">
                          <a:solidFill>
                            <a:schemeClr val="tx2"/>
                          </a:solidFill>
                        </a:rPr>
                        <a:t>Steps in the Right Direction</a:t>
                      </a:r>
                    </a:p>
                  </a:txBody>
                  <a:tcPr marL="274320">
                    <a:lnL w="12700" cap="flat" cmpd="sng" algn="ctr">
                      <a:solidFill>
                        <a:schemeClr val="tx1">
                          <a:lumMod val="75000"/>
                          <a:lumOff val="25000"/>
                        </a:schemeClr>
                      </a:solidFill>
                      <a:prstDash val="solid"/>
                      <a:round/>
                      <a:headEnd type="none" w="med" len="med"/>
                      <a:tailEnd type="none" w="med" len="med"/>
                    </a:lnL>
                    <a:lnR>
                      <a:noFill/>
                    </a:lnR>
                    <a:lnT>
                      <a:noFill/>
                    </a:lnT>
                    <a:lnB w="9525" cap="flat" cmpd="sng" algn="ctr">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5886332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NYPSC</a:t>
            </a:r>
            <a:br>
              <a:rPr lang="en-US" dirty="0" smtClean="0"/>
            </a:br>
            <a:r>
              <a:rPr lang="en-US" dirty="0" smtClean="0"/>
              <a:t>Reforming the Energy Vison (REV)</a:t>
            </a:r>
            <a:endParaRPr lang="en-US" dirty="0"/>
          </a:p>
        </p:txBody>
      </p:sp>
      <p:sp>
        <p:nvSpPr>
          <p:cNvPr id="4" name="Rectangle 3"/>
          <p:cNvSpPr txBox="1">
            <a:spLocks noChangeArrowheads="1"/>
          </p:cNvSpPr>
          <p:nvPr/>
        </p:nvSpPr>
        <p:spPr bwMode="gray">
          <a:xfrm>
            <a:off x="516959" y="1716089"/>
            <a:ext cx="8567283" cy="2415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buClr>
                <a:schemeClr val="accent1"/>
              </a:buClr>
            </a:pPr>
            <a:r>
              <a:rPr lang="en-US" sz="2000" kern="0" dirty="0" smtClean="0"/>
              <a:t>Seeks to transform New York’s electric grid into a modern, distributed, integrated, </a:t>
            </a:r>
            <a:r>
              <a:rPr lang="en-US" sz="2000" kern="0" dirty="0" err="1" smtClean="0"/>
              <a:t>transactive</a:t>
            </a:r>
            <a:r>
              <a:rPr lang="en-US" sz="2000" kern="0" dirty="0" smtClean="0"/>
              <a:t>, and increasingly clean system</a:t>
            </a:r>
          </a:p>
          <a:p>
            <a:pPr>
              <a:buClr>
                <a:schemeClr val="accent1"/>
              </a:buClr>
            </a:pPr>
            <a:r>
              <a:rPr lang="en-US" sz="2000" kern="0" dirty="0" smtClean="0"/>
              <a:t>The REV initiative demands accurate valuation of and compensation for distributed resources</a:t>
            </a:r>
          </a:p>
          <a:p>
            <a:endParaRPr lang="en-US" sz="2200" kern="0" dirty="0"/>
          </a:p>
        </p:txBody>
      </p:sp>
    </p:spTree>
    <p:extLst>
      <p:ext uri="{BB962C8B-B14F-4D97-AF65-F5344CB8AC3E}">
        <p14:creationId xmlns:p14="http://schemas.microsoft.com/office/powerpoint/2010/main" val="10157100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NYPSC – March 9, 2017</a:t>
            </a:r>
            <a:endParaRPr lang="en-US" dirty="0"/>
          </a:p>
        </p:txBody>
      </p:sp>
      <p:sp>
        <p:nvSpPr>
          <p:cNvPr id="4" name="Rectangle 3"/>
          <p:cNvSpPr txBox="1">
            <a:spLocks noChangeArrowheads="1"/>
          </p:cNvSpPr>
          <p:nvPr/>
        </p:nvSpPr>
        <p:spPr bwMode="gray">
          <a:xfrm>
            <a:off x="516959" y="1589475"/>
            <a:ext cx="8567283" cy="331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spcBef>
                <a:spcPts val="1800"/>
              </a:spcBef>
              <a:spcAft>
                <a:spcPts val="600"/>
              </a:spcAft>
              <a:buClr>
                <a:schemeClr val="accent1"/>
              </a:buClr>
            </a:pPr>
            <a:r>
              <a:rPr lang="en-US" sz="2000" kern="0" dirty="0" smtClean="0"/>
              <a:t>Value Stack Tariff</a:t>
            </a:r>
          </a:p>
          <a:p>
            <a:pPr lvl="1">
              <a:buClr>
                <a:schemeClr val="accent1"/>
              </a:buClr>
            </a:pPr>
            <a:r>
              <a:rPr lang="en-US" sz="1800" kern="0" dirty="0" smtClean="0"/>
              <a:t>Monetary crediting for </a:t>
            </a:r>
            <a:r>
              <a:rPr lang="en-US" sz="1800" b="1" u="sng" kern="0" dirty="0" smtClean="0">
                <a:solidFill>
                  <a:schemeClr val="tx2"/>
                </a:solidFill>
              </a:rPr>
              <a:t>net</a:t>
            </a:r>
            <a:r>
              <a:rPr lang="en-US" sz="1800" b="1" kern="0" dirty="0" smtClean="0">
                <a:solidFill>
                  <a:schemeClr val="tx2"/>
                </a:solidFill>
              </a:rPr>
              <a:t> </a:t>
            </a:r>
            <a:r>
              <a:rPr lang="en-US" sz="1800" kern="0" dirty="0" smtClean="0"/>
              <a:t>hourly injections.</a:t>
            </a:r>
          </a:p>
          <a:p>
            <a:pPr lvl="1">
              <a:buClr>
                <a:schemeClr val="accent1"/>
              </a:buClr>
            </a:pPr>
            <a:r>
              <a:rPr lang="en-US" sz="1800" kern="0" dirty="0" smtClean="0"/>
              <a:t>Excess credits will be eligible for carry-over to subsequent billing and annual periods</a:t>
            </a:r>
          </a:p>
          <a:p>
            <a:pPr>
              <a:spcBef>
                <a:spcPts val="1800"/>
              </a:spcBef>
              <a:spcAft>
                <a:spcPts val="600"/>
              </a:spcAft>
              <a:buClr>
                <a:schemeClr val="accent1"/>
              </a:buClr>
            </a:pPr>
            <a:r>
              <a:rPr lang="en-US" sz="2000" kern="0" dirty="0" smtClean="0"/>
              <a:t>Projects under the Value Stack tariff must be equipped with utility metering capable of recording net hourly consumption and injection.</a:t>
            </a:r>
          </a:p>
          <a:p>
            <a:pPr>
              <a:spcBef>
                <a:spcPts val="1800"/>
              </a:spcBef>
              <a:spcAft>
                <a:spcPts val="600"/>
              </a:spcAft>
              <a:buClr>
                <a:schemeClr val="accent1"/>
              </a:buClr>
            </a:pPr>
            <a:r>
              <a:rPr lang="en-US" sz="2000" kern="0" dirty="0" smtClean="0"/>
              <a:t>Market Transition Charge (mostly) trues up Value Stack Payment to the Retail Rate during transition</a:t>
            </a:r>
          </a:p>
        </p:txBody>
      </p:sp>
    </p:spTree>
    <p:extLst>
      <p:ext uri="{BB962C8B-B14F-4D97-AF65-F5344CB8AC3E}">
        <p14:creationId xmlns:p14="http://schemas.microsoft.com/office/powerpoint/2010/main" val="32331718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 of the Value Stack</a:t>
            </a:r>
            <a:endParaRPr lang="en-US" dirty="0"/>
          </a:p>
        </p:txBody>
      </p:sp>
      <p:sp>
        <p:nvSpPr>
          <p:cNvPr id="4" name="Rectangle 3"/>
          <p:cNvSpPr txBox="1">
            <a:spLocks noChangeArrowheads="1"/>
          </p:cNvSpPr>
          <p:nvPr/>
        </p:nvSpPr>
        <p:spPr bwMode="gray">
          <a:xfrm>
            <a:off x="516959" y="1519137"/>
            <a:ext cx="8567283" cy="3080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spcBef>
                <a:spcPts val="1800"/>
              </a:spcBef>
              <a:spcAft>
                <a:spcPts val="600"/>
              </a:spcAft>
              <a:buClr>
                <a:schemeClr val="accent1"/>
              </a:buClr>
            </a:pPr>
            <a:r>
              <a:rPr lang="en-US" sz="2000" kern="0" dirty="0" smtClean="0"/>
              <a:t>Energy (day-ahead hourly LBMP)</a:t>
            </a:r>
          </a:p>
          <a:p>
            <a:pPr>
              <a:spcBef>
                <a:spcPts val="1800"/>
              </a:spcBef>
              <a:spcAft>
                <a:spcPts val="600"/>
              </a:spcAft>
              <a:buClr>
                <a:schemeClr val="accent1"/>
              </a:buClr>
            </a:pPr>
            <a:r>
              <a:rPr lang="en-US" sz="2000" kern="0" dirty="0" smtClean="0"/>
              <a:t>Capacity (retail capacity rates based on past performance at peak)</a:t>
            </a:r>
          </a:p>
          <a:p>
            <a:pPr>
              <a:spcBef>
                <a:spcPts val="1800"/>
              </a:spcBef>
              <a:spcAft>
                <a:spcPts val="600"/>
              </a:spcAft>
              <a:buClr>
                <a:schemeClr val="accent1"/>
              </a:buClr>
            </a:pPr>
            <a:r>
              <a:rPr lang="en-US" sz="2000" kern="0" dirty="0" smtClean="0"/>
              <a:t>Environmental benefit (higher of REC price or Social Cost of Carbon)</a:t>
            </a:r>
          </a:p>
          <a:p>
            <a:pPr>
              <a:spcBef>
                <a:spcPts val="1800"/>
              </a:spcBef>
              <a:spcAft>
                <a:spcPts val="600"/>
              </a:spcAft>
              <a:buClr>
                <a:schemeClr val="accent1"/>
              </a:buClr>
            </a:pPr>
            <a:r>
              <a:rPr lang="en-US" sz="2000" kern="0" dirty="0" smtClean="0"/>
              <a:t>Demand Reduction Value (DRV) and Locational System Relief Value (LSRV)</a:t>
            </a:r>
          </a:p>
        </p:txBody>
      </p:sp>
    </p:spTree>
    <p:extLst>
      <p:ext uri="{BB962C8B-B14F-4D97-AF65-F5344CB8AC3E}">
        <p14:creationId xmlns:p14="http://schemas.microsoft.com/office/powerpoint/2010/main" val="40119548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Distributed Energy Resources (VDER) Working Groups</a:t>
            </a:r>
            <a:endParaRPr lang="en-US" dirty="0"/>
          </a:p>
        </p:txBody>
      </p:sp>
      <p:sp>
        <p:nvSpPr>
          <p:cNvPr id="3" name="Content Placeholder 2"/>
          <p:cNvSpPr>
            <a:spLocks noGrp="1"/>
          </p:cNvSpPr>
          <p:nvPr>
            <p:ph idx="1"/>
          </p:nvPr>
        </p:nvSpPr>
        <p:spPr>
          <a:xfrm>
            <a:off x="452365" y="1406530"/>
            <a:ext cx="8688539" cy="1364806"/>
          </a:xfrm>
        </p:spPr>
        <p:txBody>
          <a:bodyPr/>
          <a:lstStyle/>
          <a:p>
            <a:pPr marL="0" indent="0" algn="ctr">
              <a:spcBef>
                <a:spcPts val="1200"/>
              </a:spcBef>
              <a:spcAft>
                <a:spcPts val="600"/>
              </a:spcAft>
              <a:buNone/>
            </a:pPr>
            <a:r>
              <a:rPr lang="en-US" sz="2000" b="1" dirty="0" smtClean="0"/>
              <a:t>Low and Moderate Income (LMI) Working Group</a:t>
            </a:r>
          </a:p>
          <a:p>
            <a:pPr marL="0" indent="0" algn="ctr">
              <a:spcBef>
                <a:spcPts val="1200"/>
              </a:spcBef>
              <a:spcAft>
                <a:spcPts val="600"/>
              </a:spcAft>
              <a:buNone/>
            </a:pPr>
            <a:r>
              <a:rPr lang="en-US" sz="2000" b="1" dirty="0" smtClean="0"/>
              <a:t>Rate Design Working Group</a:t>
            </a:r>
          </a:p>
          <a:p>
            <a:pPr marL="0" indent="0" algn="ctr">
              <a:spcBef>
                <a:spcPts val="1200"/>
              </a:spcBef>
              <a:spcAft>
                <a:spcPts val="600"/>
              </a:spcAft>
              <a:buNone/>
            </a:pPr>
            <a:r>
              <a:rPr lang="en-US" sz="2000" b="1" dirty="0" smtClean="0"/>
              <a:t>Value Stack Working Group</a:t>
            </a:r>
            <a:endParaRPr lang="en-US" sz="2000" b="1" dirty="0"/>
          </a:p>
        </p:txBody>
      </p:sp>
      <p:sp>
        <p:nvSpPr>
          <p:cNvPr id="4" name="Content Placeholder 2"/>
          <p:cNvSpPr txBox="1">
            <a:spLocks/>
          </p:cNvSpPr>
          <p:nvPr/>
        </p:nvSpPr>
        <p:spPr bwMode="gray">
          <a:xfrm>
            <a:off x="456331" y="3746474"/>
            <a:ext cx="8688539" cy="226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buClr>
                <a:schemeClr val="accent1"/>
              </a:buClr>
            </a:pPr>
            <a:r>
              <a:rPr lang="en-US" sz="1800" kern="0" dirty="0" smtClean="0"/>
              <a:t>Meet every other week</a:t>
            </a:r>
          </a:p>
          <a:p>
            <a:pPr>
              <a:buClr>
                <a:schemeClr val="accent1"/>
              </a:buClr>
            </a:pPr>
            <a:r>
              <a:rPr lang="en-US" sz="1800" kern="0" dirty="0" smtClean="0"/>
              <a:t>Each led by a member of the Department of Public Service (DPS) Staff</a:t>
            </a:r>
          </a:p>
          <a:p>
            <a:pPr>
              <a:buClr>
                <a:schemeClr val="accent1"/>
              </a:buClr>
            </a:pPr>
            <a:r>
              <a:rPr lang="en-US" sz="1800" kern="0" dirty="0" smtClean="0"/>
              <a:t>Attended by members of NYSERDA, New York utilities, renewable energy businesses, and various other organizations</a:t>
            </a:r>
          </a:p>
          <a:p>
            <a:pPr>
              <a:buClr>
                <a:schemeClr val="accent1"/>
              </a:buClr>
            </a:pPr>
            <a:r>
              <a:rPr lang="en-US" sz="1800" kern="0" dirty="0" smtClean="0"/>
              <a:t>Deliverables are series of whitepapers (straw proposals) and final reports to the New York Public Service Commission</a:t>
            </a:r>
          </a:p>
        </p:txBody>
      </p:sp>
    </p:spTree>
    <p:extLst>
      <p:ext uri="{BB962C8B-B14F-4D97-AF65-F5344CB8AC3E}">
        <p14:creationId xmlns:p14="http://schemas.microsoft.com/office/powerpoint/2010/main" val="16860647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Freeform 8"/>
          <p:cNvSpPr>
            <a:spLocks/>
          </p:cNvSpPr>
          <p:nvPr/>
        </p:nvSpPr>
        <p:spPr bwMode="auto">
          <a:xfrm>
            <a:off x="5090808" y="3297053"/>
            <a:ext cx="1468437" cy="1381125"/>
          </a:xfrm>
          <a:custGeom>
            <a:avLst/>
            <a:gdLst>
              <a:gd name="T0" fmla="*/ 2147483647 w 881"/>
              <a:gd name="T1" fmla="*/ 0 h 870"/>
              <a:gd name="T2" fmla="*/ 2147483647 w 881"/>
              <a:gd name="T3" fmla="*/ 0 h 870"/>
              <a:gd name="T4" fmla="*/ 0 w 881"/>
              <a:gd name="T5" fmla="*/ 2147483647 h 870"/>
              <a:gd name="T6" fmla="*/ 0 w 881"/>
              <a:gd name="T7" fmla="*/ 2147483647 h 870"/>
              <a:gd name="T8" fmla="*/ 2147483647 w 881"/>
              <a:gd name="T9" fmla="*/ 2147483647 h 870"/>
              <a:gd name="T10" fmla="*/ 2147483647 w 881"/>
              <a:gd name="T11" fmla="*/ 2147483647 h 870"/>
              <a:gd name="T12" fmla="*/ 2147483647 w 881"/>
              <a:gd name="T13" fmla="*/ 2147483647 h 870"/>
              <a:gd name="T14" fmla="*/ 2147483647 w 881"/>
              <a:gd name="T15" fmla="*/ 2147483647 h 870"/>
              <a:gd name="T16" fmla="*/ 2147483647 w 881"/>
              <a:gd name="T17" fmla="*/ 2147483647 h 870"/>
              <a:gd name="T18" fmla="*/ 2147483647 w 881"/>
              <a:gd name="T19" fmla="*/ 2147483647 h 870"/>
              <a:gd name="T20" fmla="*/ 2147483647 w 881"/>
              <a:gd name="T21" fmla="*/ 2147483647 h 870"/>
              <a:gd name="T22" fmla="*/ 2147483647 w 881"/>
              <a:gd name="T23" fmla="*/ 2147483647 h 870"/>
              <a:gd name="T24" fmla="*/ 2147483647 w 881"/>
              <a:gd name="T25" fmla="*/ 2147483647 h 870"/>
              <a:gd name="T26" fmla="*/ 2147483647 w 881"/>
              <a:gd name="T27" fmla="*/ 2147483647 h 870"/>
              <a:gd name="T28" fmla="*/ 2147483647 w 881"/>
              <a:gd name="T29" fmla="*/ 2147483647 h 870"/>
              <a:gd name="T30" fmla="*/ 2147483647 w 881"/>
              <a:gd name="T31" fmla="*/ 2147483647 h 870"/>
              <a:gd name="T32" fmla="*/ 2147483647 w 881"/>
              <a:gd name="T33" fmla="*/ 2147483647 h 870"/>
              <a:gd name="T34" fmla="*/ 2147483647 w 881"/>
              <a:gd name="T35" fmla="*/ 2147483647 h 870"/>
              <a:gd name="T36" fmla="*/ 2147483647 w 881"/>
              <a:gd name="T37" fmla="*/ 2147483647 h 870"/>
              <a:gd name="T38" fmla="*/ 2147483647 w 881"/>
              <a:gd name="T39" fmla="*/ 2147483647 h 870"/>
              <a:gd name="T40" fmla="*/ 2147483647 w 881"/>
              <a:gd name="T41" fmla="*/ 2147483647 h 870"/>
              <a:gd name="T42" fmla="*/ 2147483647 w 881"/>
              <a:gd name="T43" fmla="*/ 2147483647 h 870"/>
              <a:gd name="T44" fmla="*/ 2147483647 w 881"/>
              <a:gd name="T45" fmla="*/ 2147483647 h 870"/>
              <a:gd name="T46" fmla="*/ 2147483647 w 881"/>
              <a:gd name="T47" fmla="*/ 2147483647 h 870"/>
              <a:gd name="T48" fmla="*/ 2147483647 w 881"/>
              <a:gd name="T49" fmla="*/ 2147483647 h 870"/>
              <a:gd name="T50" fmla="*/ 2147483647 w 881"/>
              <a:gd name="T51" fmla="*/ 0 h 87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81" h="870">
                <a:moveTo>
                  <a:pt x="545" y="0"/>
                </a:moveTo>
                <a:lnTo>
                  <a:pt x="263" y="0"/>
                </a:lnTo>
                <a:lnTo>
                  <a:pt x="0" y="228"/>
                </a:lnTo>
                <a:lnTo>
                  <a:pt x="0" y="793"/>
                </a:lnTo>
                <a:lnTo>
                  <a:pt x="4" y="827"/>
                </a:lnTo>
                <a:lnTo>
                  <a:pt x="15" y="848"/>
                </a:lnTo>
                <a:lnTo>
                  <a:pt x="36" y="863"/>
                </a:lnTo>
                <a:lnTo>
                  <a:pt x="69" y="869"/>
                </a:lnTo>
                <a:lnTo>
                  <a:pt x="97" y="859"/>
                </a:lnTo>
                <a:lnTo>
                  <a:pt x="116" y="842"/>
                </a:lnTo>
                <a:lnTo>
                  <a:pt x="128" y="821"/>
                </a:lnTo>
                <a:lnTo>
                  <a:pt x="135" y="795"/>
                </a:lnTo>
                <a:lnTo>
                  <a:pt x="135" y="324"/>
                </a:lnTo>
                <a:lnTo>
                  <a:pt x="404" y="76"/>
                </a:lnTo>
                <a:lnTo>
                  <a:pt x="404" y="481"/>
                </a:lnTo>
                <a:lnTo>
                  <a:pt x="768" y="810"/>
                </a:lnTo>
                <a:lnTo>
                  <a:pt x="789" y="825"/>
                </a:lnTo>
                <a:lnTo>
                  <a:pt x="812" y="831"/>
                </a:lnTo>
                <a:lnTo>
                  <a:pt x="842" y="825"/>
                </a:lnTo>
                <a:lnTo>
                  <a:pt x="861" y="812"/>
                </a:lnTo>
                <a:lnTo>
                  <a:pt x="873" y="793"/>
                </a:lnTo>
                <a:lnTo>
                  <a:pt x="880" y="769"/>
                </a:lnTo>
                <a:lnTo>
                  <a:pt x="876" y="744"/>
                </a:lnTo>
                <a:lnTo>
                  <a:pt x="863" y="725"/>
                </a:lnTo>
                <a:lnTo>
                  <a:pt x="545" y="424"/>
                </a:lnTo>
                <a:lnTo>
                  <a:pt x="54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661" tIns="48331" rIns="96661" bIns="48331"/>
          <a:lstStyle/>
          <a:p>
            <a:endParaRPr lang="en-US"/>
          </a:p>
        </p:txBody>
      </p:sp>
      <p:sp>
        <p:nvSpPr>
          <p:cNvPr id="10244" name="Oval 9"/>
          <p:cNvSpPr>
            <a:spLocks noChangeArrowheads="1"/>
          </p:cNvSpPr>
          <p:nvPr/>
        </p:nvSpPr>
        <p:spPr bwMode="auto">
          <a:xfrm>
            <a:off x="4585983" y="2140658"/>
            <a:ext cx="314325" cy="302121"/>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661" tIns="48331" rIns="96661" bIns="48331"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algn="ctr" eaLnBrk="0" fontAlgn="base" hangingPunct="0">
              <a:spcBef>
                <a:spcPct val="50000"/>
              </a:spcBef>
              <a:spcAft>
                <a:spcPct val="0"/>
              </a:spcAft>
              <a:defRPr sz="2400">
                <a:solidFill>
                  <a:schemeClr val="tx1"/>
                </a:solidFill>
                <a:latin typeface="Arial" pitchFamily="34" charset="0"/>
              </a:defRPr>
            </a:lvl6pPr>
            <a:lvl7pPr marL="2971800" indent="-228600" algn="ctr" eaLnBrk="0" fontAlgn="base" hangingPunct="0">
              <a:spcBef>
                <a:spcPct val="50000"/>
              </a:spcBef>
              <a:spcAft>
                <a:spcPct val="0"/>
              </a:spcAft>
              <a:defRPr sz="2400">
                <a:solidFill>
                  <a:schemeClr val="tx1"/>
                </a:solidFill>
                <a:latin typeface="Arial" pitchFamily="34" charset="0"/>
              </a:defRPr>
            </a:lvl7pPr>
            <a:lvl8pPr marL="3429000" indent="-228600" algn="ctr" eaLnBrk="0" fontAlgn="base" hangingPunct="0">
              <a:spcBef>
                <a:spcPct val="50000"/>
              </a:spcBef>
              <a:spcAft>
                <a:spcPct val="0"/>
              </a:spcAft>
              <a:defRPr sz="2400">
                <a:solidFill>
                  <a:schemeClr val="tx1"/>
                </a:solidFill>
                <a:latin typeface="Arial" pitchFamily="34" charset="0"/>
              </a:defRPr>
            </a:lvl8pPr>
            <a:lvl9pPr marL="3886200" indent="-228600" algn="ctr" eaLnBrk="0" fontAlgn="base" hangingPunct="0">
              <a:spcBef>
                <a:spcPct val="50000"/>
              </a:spcBef>
              <a:spcAft>
                <a:spcPct val="0"/>
              </a:spcAft>
              <a:defRPr sz="2400">
                <a:solidFill>
                  <a:schemeClr val="tx1"/>
                </a:solidFill>
                <a:latin typeface="Arial" pitchFamily="34" charset="0"/>
              </a:defRPr>
            </a:lvl9pPr>
          </a:lstStyle>
          <a:p>
            <a:endParaRPr lang="en-US" altLang="en-US"/>
          </a:p>
        </p:txBody>
      </p:sp>
      <p:sp>
        <p:nvSpPr>
          <p:cNvPr id="10245" name="Oval 10"/>
          <p:cNvSpPr>
            <a:spLocks noChangeArrowheads="1"/>
          </p:cNvSpPr>
          <p:nvPr/>
        </p:nvSpPr>
        <p:spPr bwMode="auto">
          <a:xfrm>
            <a:off x="4786008" y="2837174"/>
            <a:ext cx="314325" cy="303609"/>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661" tIns="48331" rIns="96661" bIns="48331"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algn="ctr" eaLnBrk="0" fontAlgn="base" hangingPunct="0">
              <a:spcBef>
                <a:spcPct val="50000"/>
              </a:spcBef>
              <a:spcAft>
                <a:spcPct val="0"/>
              </a:spcAft>
              <a:defRPr sz="2400">
                <a:solidFill>
                  <a:schemeClr val="tx1"/>
                </a:solidFill>
                <a:latin typeface="Arial" pitchFamily="34" charset="0"/>
              </a:defRPr>
            </a:lvl6pPr>
            <a:lvl7pPr marL="2971800" indent="-228600" algn="ctr" eaLnBrk="0" fontAlgn="base" hangingPunct="0">
              <a:spcBef>
                <a:spcPct val="50000"/>
              </a:spcBef>
              <a:spcAft>
                <a:spcPct val="0"/>
              </a:spcAft>
              <a:defRPr sz="2400">
                <a:solidFill>
                  <a:schemeClr val="tx1"/>
                </a:solidFill>
                <a:latin typeface="Arial" pitchFamily="34" charset="0"/>
              </a:defRPr>
            </a:lvl7pPr>
            <a:lvl8pPr marL="3429000" indent="-228600" algn="ctr" eaLnBrk="0" fontAlgn="base" hangingPunct="0">
              <a:spcBef>
                <a:spcPct val="50000"/>
              </a:spcBef>
              <a:spcAft>
                <a:spcPct val="0"/>
              </a:spcAft>
              <a:defRPr sz="2400">
                <a:solidFill>
                  <a:schemeClr val="tx1"/>
                </a:solidFill>
                <a:latin typeface="Arial" pitchFamily="34" charset="0"/>
              </a:defRPr>
            </a:lvl8pPr>
            <a:lvl9pPr marL="3886200" indent="-228600" algn="ctr" eaLnBrk="0" fontAlgn="base" hangingPunct="0">
              <a:spcBef>
                <a:spcPct val="50000"/>
              </a:spcBef>
              <a:spcAft>
                <a:spcPct val="0"/>
              </a:spcAft>
              <a:defRPr sz="2400">
                <a:solidFill>
                  <a:schemeClr val="tx1"/>
                </a:solidFill>
                <a:latin typeface="Arial" pitchFamily="34" charset="0"/>
              </a:defRPr>
            </a:lvl9pPr>
          </a:lstStyle>
          <a:p>
            <a:endParaRPr lang="en-US" altLang="en-US"/>
          </a:p>
        </p:txBody>
      </p:sp>
      <p:sp>
        <p:nvSpPr>
          <p:cNvPr id="10246" name="Oval 11"/>
          <p:cNvSpPr>
            <a:spLocks noChangeArrowheads="1"/>
          </p:cNvSpPr>
          <p:nvPr/>
        </p:nvSpPr>
        <p:spPr bwMode="auto">
          <a:xfrm>
            <a:off x="5176532" y="1709057"/>
            <a:ext cx="461962" cy="444996"/>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661" tIns="48331" rIns="96661" bIns="48331"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algn="ctr" eaLnBrk="0" fontAlgn="base" hangingPunct="0">
              <a:spcBef>
                <a:spcPct val="50000"/>
              </a:spcBef>
              <a:spcAft>
                <a:spcPct val="0"/>
              </a:spcAft>
              <a:defRPr sz="2400">
                <a:solidFill>
                  <a:schemeClr val="tx1"/>
                </a:solidFill>
                <a:latin typeface="Arial" pitchFamily="34" charset="0"/>
              </a:defRPr>
            </a:lvl6pPr>
            <a:lvl7pPr marL="2971800" indent="-228600" algn="ctr" eaLnBrk="0" fontAlgn="base" hangingPunct="0">
              <a:spcBef>
                <a:spcPct val="50000"/>
              </a:spcBef>
              <a:spcAft>
                <a:spcPct val="0"/>
              </a:spcAft>
              <a:defRPr sz="2400">
                <a:solidFill>
                  <a:schemeClr val="tx1"/>
                </a:solidFill>
                <a:latin typeface="Arial" pitchFamily="34" charset="0"/>
              </a:defRPr>
            </a:lvl7pPr>
            <a:lvl8pPr marL="3429000" indent="-228600" algn="ctr" eaLnBrk="0" fontAlgn="base" hangingPunct="0">
              <a:spcBef>
                <a:spcPct val="50000"/>
              </a:spcBef>
              <a:spcAft>
                <a:spcPct val="0"/>
              </a:spcAft>
              <a:defRPr sz="2400">
                <a:solidFill>
                  <a:schemeClr val="tx1"/>
                </a:solidFill>
                <a:latin typeface="Arial" pitchFamily="34" charset="0"/>
              </a:defRPr>
            </a:lvl8pPr>
            <a:lvl9pPr marL="3886200" indent="-228600" algn="ctr" eaLnBrk="0" fontAlgn="base" hangingPunct="0">
              <a:spcBef>
                <a:spcPct val="50000"/>
              </a:spcBef>
              <a:spcAft>
                <a:spcPct val="0"/>
              </a:spcAft>
              <a:defRPr sz="2400">
                <a:solidFill>
                  <a:schemeClr val="tx1"/>
                </a:solidFill>
                <a:latin typeface="Arial" pitchFamily="34" charset="0"/>
              </a:defRPr>
            </a:lvl9pPr>
          </a:lstStyle>
          <a:p>
            <a:endParaRPr lang="en-US" altLang="en-US"/>
          </a:p>
        </p:txBody>
      </p:sp>
      <p:sp>
        <p:nvSpPr>
          <p:cNvPr id="10247" name="Freeform 12"/>
          <p:cNvSpPr>
            <a:spLocks/>
          </p:cNvSpPr>
          <p:nvPr/>
        </p:nvSpPr>
        <p:spPr bwMode="auto">
          <a:xfrm>
            <a:off x="4708219" y="2049873"/>
            <a:ext cx="1289050" cy="1053703"/>
          </a:xfrm>
          <a:custGeom>
            <a:avLst/>
            <a:gdLst>
              <a:gd name="T0" fmla="*/ 0 w 774"/>
              <a:gd name="T1" fmla="*/ 2147483647 h 664"/>
              <a:gd name="T2" fmla="*/ 2147483647 w 774"/>
              <a:gd name="T3" fmla="*/ 2147483647 h 664"/>
              <a:gd name="T4" fmla="*/ 2147483647 w 774"/>
              <a:gd name="T5" fmla="*/ 2147483647 h 664"/>
              <a:gd name="T6" fmla="*/ 2147483647 w 774"/>
              <a:gd name="T7" fmla="*/ 2147483647 h 664"/>
              <a:gd name="T8" fmla="*/ 2147483647 w 774"/>
              <a:gd name="T9" fmla="*/ 2147483647 h 664"/>
              <a:gd name="T10" fmla="*/ 2147483647 w 774"/>
              <a:gd name="T11" fmla="*/ 2147483647 h 664"/>
              <a:gd name="T12" fmla="*/ 2147483647 w 774"/>
              <a:gd name="T13" fmla="*/ 2147483647 h 664"/>
              <a:gd name="T14" fmla="*/ 2147483647 w 774"/>
              <a:gd name="T15" fmla="*/ 2147483647 h 664"/>
              <a:gd name="T16" fmla="*/ 2147483647 w 774"/>
              <a:gd name="T17" fmla="*/ 2147483647 h 664"/>
              <a:gd name="T18" fmla="*/ 2147483647 w 774"/>
              <a:gd name="T19" fmla="*/ 2147483647 h 664"/>
              <a:gd name="T20" fmla="*/ 2147483647 w 774"/>
              <a:gd name="T21" fmla="*/ 0 h 664"/>
              <a:gd name="T22" fmla="*/ 2147483647 w 774"/>
              <a:gd name="T23" fmla="*/ 0 h 664"/>
              <a:gd name="T24" fmla="*/ 2147483647 w 774"/>
              <a:gd name="T25" fmla="*/ 2147483647 h 664"/>
              <a:gd name="T26" fmla="*/ 2147483647 w 774"/>
              <a:gd name="T27" fmla="*/ 2147483647 h 664"/>
              <a:gd name="T28" fmla="*/ 2147483647 w 774"/>
              <a:gd name="T29" fmla="*/ 2147483647 h 664"/>
              <a:gd name="T30" fmla="*/ 2147483647 w 774"/>
              <a:gd name="T31" fmla="*/ 2147483647 h 664"/>
              <a:gd name="T32" fmla="*/ 0 w 774"/>
              <a:gd name="T33" fmla="*/ 2147483647 h 6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74" h="664">
                <a:moveTo>
                  <a:pt x="0" y="224"/>
                </a:moveTo>
                <a:lnTo>
                  <a:pt x="316" y="500"/>
                </a:lnTo>
                <a:lnTo>
                  <a:pt x="495" y="339"/>
                </a:lnTo>
                <a:lnTo>
                  <a:pt x="495" y="663"/>
                </a:lnTo>
                <a:lnTo>
                  <a:pt x="773" y="663"/>
                </a:lnTo>
                <a:lnTo>
                  <a:pt x="773" y="72"/>
                </a:lnTo>
                <a:lnTo>
                  <a:pt x="768" y="44"/>
                </a:lnTo>
                <a:lnTo>
                  <a:pt x="760" y="25"/>
                </a:lnTo>
                <a:lnTo>
                  <a:pt x="747" y="12"/>
                </a:lnTo>
                <a:lnTo>
                  <a:pt x="728" y="4"/>
                </a:lnTo>
                <a:lnTo>
                  <a:pt x="705" y="0"/>
                </a:lnTo>
                <a:lnTo>
                  <a:pt x="680" y="0"/>
                </a:lnTo>
                <a:lnTo>
                  <a:pt x="659" y="6"/>
                </a:lnTo>
                <a:lnTo>
                  <a:pt x="646" y="14"/>
                </a:lnTo>
                <a:lnTo>
                  <a:pt x="316" y="335"/>
                </a:lnTo>
                <a:lnTo>
                  <a:pt x="89" y="138"/>
                </a:lnTo>
                <a:lnTo>
                  <a:pt x="0" y="22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661" tIns="48331" rIns="96661" bIns="48331"/>
          <a:lstStyle/>
          <a:p>
            <a:endParaRPr lang="en-US"/>
          </a:p>
        </p:txBody>
      </p:sp>
      <p:sp>
        <p:nvSpPr>
          <p:cNvPr id="10248" name="Freeform 13"/>
          <p:cNvSpPr>
            <a:spLocks/>
          </p:cNvSpPr>
          <p:nvPr/>
        </p:nvSpPr>
        <p:spPr bwMode="auto">
          <a:xfrm>
            <a:off x="5027308" y="2902659"/>
            <a:ext cx="460375" cy="191988"/>
          </a:xfrm>
          <a:custGeom>
            <a:avLst/>
            <a:gdLst>
              <a:gd name="T0" fmla="*/ 0 w 276"/>
              <a:gd name="T1" fmla="*/ 0 h 121"/>
              <a:gd name="T2" fmla="*/ 0 w 276"/>
              <a:gd name="T3" fmla="*/ 2147483647 h 121"/>
              <a:gd name="T4" fmla="*/ 2147483647 w 276"/>
              <a:gd name="T5" fmla="*/ 2147483647 h 121"/>
              <a:gd name="T6" fmla="*/ 2147483647 w 276"/>
              <a:gd name="T7" fmla="*/ 0 h 121"/>
              <a:gd name="T8" fmla="*/ 0 w 276"/>
              <a:gd name="T9" fmla="*/ 0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121">
                <a:moveTo>
                  <a:pt x="0" y="0"/>
                </a:moveTo>
                <a:lnTo>
                  <a:pt x="0" y="118"/>
                </a:lnTo>
                <a:lnTo>
                  <a:pt x="275" y="120"/>
                </a:lnTo>
                <a:lnTo>
                  <a:pt x="275"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661" tIns="48331" rIns="96661" bIns="48331"/>
          <a:lstStyle/>
          <a:p>
            <a:endParaRPr lang="en-US"/>
          </a:p>
        </p:txBody>
      </p:sp>
      <p:grpSp>
        <p:nvGrpSpPr>
          <p:cNvPr id="10249" name="Group 20"/>
          <p:cNvGrpSpPr>
            <a:grpSpLocks/>
          </p:cNvGrpSpPr>
          <p:nvPr/>
        </p:nvGrpSpPr>
        <p:grpSpPr bwMode="auto">
          <a:xfrm>
            <a:off x="2344432" y="1709057"/>
            <a:ext cx="1971675" cy="2969121"/>
            <a:chOff x="494" y="1432"/>
            <a:chExt cx="1183" cy="1870"/>
          </a:xfrm>
        </p:grpSpPr>
        <p:sp>
          <p:nvSpPr>
            <p:cNvPr id="10251" name="Freeform 14"/>
            <p:cNvSpPr>
              <a:spLocks/>
            </p:cNvSpPr>
            <p:nvPr/>
          </p:nvSpPr>
          <p:spPr bwMode="auto">
            <a:xfrm>
              <a:off x="494" y="2432"/>
              <a:ext cx="881" cy="870"/>
            </a:xfrm>
            <a:custGeom>
              <a:avLst/>
              <a:gdLst>
                <a:gd name="T0" fmla="*/ 335 w 881"/>
                <a:gd name="T1" fmla="*/ 0 h 870"/>
                <a:gd name="T2" fmla="*/ 617 w 881"/>
                <a:gd name="T3" fmla="*/ 0 h 870"/>
                <a:gd name="T4" fmla="*/ 880 w 881"/>
                <a:gd name="T5" fmla="*/ 228 h 870"/>
                <a:gd name="T6" fmla="*/ 880 w 881"/>
                <a:gd name="T7" fmla="*/ 793 h 870"/>
                <a:gd name="T8" fmla="*/ 876 w 881"/>
                <a:gd name="T9" fmla="*/ 827 h 870"/>
                <a:gd name="T10" fmla="*/ 865 w 881"/>
                <a:gd name="T11" fmla="*/ 848 h 870"/>
                <a:gd name="T12" fmla="*/ 844 w 881"/>
                <a:gd name="T13" fmla="*/ 863 h 870"/>
                <a:gd name="T14" fmla="*/ 811 w 881"/>
                <a:gd name="T15" fmla="*/ 869 h 870"/>
                <a:gd name="T16" fmla="*/ 783 w 881"/>
                <a:gd name="T17" fmla="*/ 859 h 870"/>
                <a:gd name="T18" fmla="*/ 764 w 881"/>
                <a:gd name="T19" fmla="*/ 842 h 870"/>
                <a:gd name="T20" fmla="*/ 752 w 881"/>
                <a:gd name="T21" fmla="*/ 821 h 870"/>
                <a:gd name="T22" fmla="*/ 745 w 881"/>
                <a:gd name="T23" fmla="*/ 795 h 870"/>
                <a:gd name="T24" fmla="*/ 745 w 881"/>
                <a:gd name="T25" fmla="*/ 324 h 870"/>
                <a:gd name="T26" fmla="*/ 476 w 881"/>
                <a:gd name="T27" fmla="*/ 76 h 870"/>
                <a:gd name="T28" fmla="*/ 476 w 881"/>
                <a:gd name="T29" fmla="*/ 481 h 870"/>
                <a:gd name="T30" fmla="*/ 112 w 881"/>
                <a:gd name="T31" fmla="*/ 810 h 870"/>
                <a:gd name="T32" fmla="*/ 91 w 881"/>
                <a:gd name="T33" fmla="*/ 825 h 870"/>
                <a:gd name="T34" fmla="*/ 68 w 881"/>
                <a:gd name="T35" fmla="*/ 831 h 870"/>
                <a:gd name="T36" fmla="*/ 38 w 881"/>
                <a:gd name="T37" fmla="*/ 825 h 870"/>
                <a:gd name="T38" fmla="*/ 19 w 881"/>
                <a:gd name="T39" fmla="*/ 812 h 870"/>
                <a:gd name="T40" fmla="*/ 7 w 881"/>
                <a:gd name="T41" fmla="*/ 793 h 870"/>
                <a:gd name="T42" fmla="*/ 0 w 881"/>
                <a:gd name="T43" fmla="*/ 769 h 870"/>
                <a:gd name="T44" fmla="*/ 4 w 881"/>
                <a:gd name="T45" fmla="*/ 744 h 870"/>
                <a:gd name="T46" fmla="*/ 17 w 881"/>
                <a:gd name="T47" fmla="*/ 725 h 870"/>
                <a:gd name="T48" fmla="*/ 335 w 881"/>
                <a:gd name="T49" fmla="*/ 424 h 870"/>
                <a:gd name="T50" fmla="*/ 335 w 881"/>
                <a:gd name="T51" fmla="*/ 0 h 87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81" h="870">
                  <a:moveTo>
                    <a:pt x="335" y="0"/>
                  </a:moveTo>
                  <a:lnTo>
                    <a:pt x="617" y="0"/>
                  </a:lnTo>
                  <a:lnTo>
                    <a:pt x="880" y="228"/>
                  </a:lnTo>
                  <a:lnTo>
                    <a:pt x="880" y="793"/>
                  </a:lnTo>
                  <a:lnTo>
                    <a:pt x="876" y="827"/>
                  </a:lnTo>
                  <a:lnTo>
                    <a:pt x="865" y="848"/>
                  </a:lnTo>
                  <a:lnTo>
                    <a:pt x="844" y="863"/>
                  </a:lnTo>
                  <a:lnTo>
                    <a:pt x="811" y="869"/>
                  </a:lnTo>
                  <a:lnTo>
                    <a:pt x="783" y="859"/>
                  </a:lnTo>
                  <a:lnTo>
                    <a:pt x="764" y="842"/>
                  </a:lnTo>
                  <a:lnTo>
                    <a:pt x="752" y="821"/>
                  </a:lnTo>
                  <a:lnTo>
                    <a:pt x="745" y="795"/>
                  </a:lnTo>
                  <a:lnTo>
                    <a:pt x="745" y="324"/>
                  </a:lnTo>
                  <a:lnTo>
                    <a:pt x="476" y="76"/>
                  </a:lnTo>
                  <a:lnTo>
                    <a:pt x="476" y="481"/>
                  </a:lnTo>
                  <a:lnTo>
                    <a:pt x="112" y="810"/>
                  </a:lnTo>
                  <a:lnTo>
                    <a:pt x="91" y="825"/>
                  </a:lnTo>
                  <a:lnTo>
                    <a:pt x="68" y="831"/>
                  </a:lnTo>
                  <a:lnTo>
                    <a:pt x="38" y="825"/>
                  </a:lnTo>
                  <a:lnTo>
                    <a:pt x="19" y="812"/>
                  </a:lnTo>
                  <a:lnTo>
                    <a:pt x="7" y="793"/>
                  </a:lnTo>
                  <a:lnTo>
                    <a:pt x="0" y="769"/>
                  </a:lnTo>
                  <a:lnTo>
                    <a:pt x="4" y="744"/>
                  </a:lnTo>
                  <a:lnTo>
                    <a:pt x="17" y="725"/>
                  </a:lnTo>
                  <a:lnTo>
                    <a:pt x="335" y="424"/>
                  </a:lnTo>
                  <a:lnTo>
                    <a:pt x="33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2" name="Oval 15"/>
            <p:cNvSpPr>
              <a:spLocks noChangeArrowheads="1"/>
            </p:cNvSpPr>
            <p:nvPr/>
          </p:nvSpPr>
          <p:spPr bwMode="auto">
            <a:xfrm>
              <a:off x="1488" y="1703"/>
              <a:ext cx="189" cy="191"/>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algn="ctr" eaLnBrk="0" fontAlgn="base" hangingPunct="0">
                <a:spcBef>
                  <a:spcPct val="50000"/>
                </a:spcBef>
                <a:spcAft>
                  <a:spcPct val="0"/>
                </a:spcAft>
                <a:defRPr sz="2400">
                  <a:solidFill>
                    <a:schemeClr val="tx1"/>
                  </a:solidFill>
                  <a:latin typeface="Arial" pitchFamily="34" charset="0"/>
                </a:defRPr>
              </a:lvl6pPr>
              <a:lvl7pPr marL="2971800" indent="-228600" algn="ctr" eaLnBrk="0" fontAlgn="base" hangingPunct="0">
                <a:spcBef>
                  <a:spcPct val="50000"/>
                </a:spcBef>
                <a:spcAft>
                  <a:spcPct val="0"/>
                </a:spcAft>
                <a:defRPr sz="2400">
                  <a:solidFill>
                    <a:schemeClr val="tx1"/>
                  </a:solidFill>
                  <a:latin typeface="Arial" pitchFamily="34" charset="0"/>
                </a:defRPr>
              </a:lvl7pPr>
              <a:lvl8pPr marL="3429000" indent="-228600" algn="ctr" eaLnBrk="0" fontAlgn="base" hangingPunct="0">
                <a:spcBef>
                  <a:spcPct val="50000"/>
                </a:spcBef>
                <a:spcAft>
                  <a:spcPct val="0"/>
                </a:spcAft>
                <a:defRPr sz="2400">
                  <a:solidFill>
                    <a:schemeClr val="tx1"/>
                  </a:solidFill>
                  <a:latin typeface="Arial" pitchFamily="34" charset="0"/>
                </a:defRPr>
              </a:lvl8pPr>
              <a:lvl9pPr marL="3886200" indent="-228600" algn="ctr" eaLnBrk="0" fontAlgn="base" hangingPunct="0">
                <a:spcBef>
                  <a:spcPct val="50000"/>
                </a:spcBef>
                <a:spcAft>
                  <a:spcPct val="0"/>
                </a:spcAft>
                <a:defRPr sz="2400">
                  <a:solidFill>
                    <a:schemeClr val="tx1"/>
                  </a:solidFill>
                  <a:latin typeface="Arial" pitchFamily="34" charset="0"/>
                </a:defRPr>
              </a:lvl9pPr>
            </a:lstStyle>
            <a:p>
              <a:endParaRPr lang="en-US" altLang="en-US"/>
            </a:p>
          </p:txBody>
        </p:sp>
        <p:sp>
          <p:nvSpPr>
            <p:cNvPr id="10253" name="Oval 16"/>
            <p:cNvSpPr>
              <a:spLocks noChangeArrowheads="1"/>
            </p:cNvSpPr>
            <p:nvPr/>
          </p:nvSpPr>
          <p:spPr bwMode="auto">
            <a:xfrm>
              <a:off x="1368" y="2142"/>
              <a:ext cx="189" cy="191"/>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algn="ctr" eaLnBrk="0" fontAlgn="base" hangingPunct="0">
                <a:spcBef>
                  <a:spcPct val="50000"/>
                </a:spcBef>
                <a:spcAft>
                  <a:spcPct val="0"/>
                </a:spcAft>
                <a:defRPr sz="2400">
                  <a:solidFill>
                    <a:schemeClr val="tx1"/>
                  </a:solidFill>
                  <a:latin typeface="Arial" pitchFamily="34" charset="0"/>
                </a:defRPr>
              </a:lvl6pPr>
              <a:lvl7pPr marL="2971800" indent="-228600" algn="ctr" eaLnBrk="0" fontAlgn="base" hangingPunct="0">
                <a:spcBef>
                  <a:spcPct val="50000"/>
                </a:spcBef>
                <a:spcAft>
                  <a:spcPct val="0"/>
                </a:spcAft>
                <a:defRPr sz="2400">
                  <a:solidFill>
                    <a:schemeClr val="tx1"/>
                  </a:solidFill>
                  <a:latin typeface="Arial" pitchFamily="34" charset="0"/>
                </a:defRPr>
              </a:lvl7pPr>
              <a:lvl8pPr marL="3429000" indent="-228600" algn="ctr" eaLnBrk="0" fontAlgn="base" hangingPunct="0">
                <a:spcBef>
                  <a:spcPct val="50000"/>
                </a:spcBef>
                <a:spcAft>
                  <a:spcPct val="0"/>
                </a:spcAft>
                <a:defRPr sz="2400">
                  <a:solidFill>
                    <a:schemeClr val="tx1"/>
                  </a:solidFill>
                  <a:latin typeface="Arial" pitchFamily="34" charset="0"/>
                </a:defRPr>
              </a:lvl8pPr>
              <a:lvl9pPr marL="3886200" indent="-228600" algn="ctr" eaLnBrk="0" fontAlgn="base" hangingPunct="0">
                <a:spcBef>
                  <a:spcPct val="50000"/>
                </a:spcBef>
                <a:spcAft>
                  <a:spcPct val="0"/>
                </a:spcAft>
                <a:defRPr sz="2400">
                  <a:solidFill>
                    <a:schemeClr val="tx1"/>
                  </a:solidFill>
                  <a:latin typeface="Arial" pitchFamily="34" charset="0"/>
                </a:defRPr>
              </a:lvl9pPr>
            </a:lstStyle>
            <a:p>
              <a:endParaRPr lang="en-US" altLang="en-US"/>
            </a:p>
          </p:txBody>
        </p:sp>
        <p:sp>
          <p:nvSpPr>
            <p:cNvPr id="10254" name="Oval 17"/>
            <p:cNvSpPr>
              <a:spLocks noChangeArrowheads="1"/>
            </p:cNvSpPr>
            <p:nvPr/>
          </p:nvSpPr>
          <p:spPr bwMode="auto">
            <a:xfrm>
              <a:off x="1046" y="1432"/>
              <a:ext cx="277" cy="28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algn="ctr" eaLnBrk="0" fontAlgn="base" hangingPunct="0">
                <a:spcBef>
                  <a:spcPct val="50000"/>
                </a:spcBef>
                <a:spcAft>
                  <a:spcPct val="0"/>
                </a:spcAft>
                <a:defRPr sz="2400">
                  <a:solidFill>
                    <a:schemeClr val="tx1"/>
                  </a:solidFill>
                  <a:latin typeface="Arial" pitchFamily="34" charset="0"/>
                </a:defRPr>
              </a:lvl6pPr>
              <a:lvl7pPr marL="2971800" indent="-228600" algn="ctr" eaLnBrk="0" fontAlgn="base" hangingPunct="0">
                <a:spcBef>
                  <a:spcPct val="50000"/>
                </a:spcBef>
                <a:spcAft>
                  <a:spcPct val="0"/>
                </a:spcAft>
                <a:defRPr sz="2400">
                  <a:solidFill>
                    <a:schemeClr val="tx1"/>
                  </a:solidFill>
                  <a:latin typeface="Arial" pitchFamily="34" charset="0"/>
                </a:defRPr>
              </a:lvl7pPr>
              <a:lvl8pPr marL="3429000" indent="-228600" algn="ctr" eaLnBrk="0" fontAlgn="base" hangingPunct="0">
                <a:spcBef>
                  <a:spcPct val="50000"/>
                </a:spcBef>
                <a:spcAft>
                  <a:spcPct val="0"/>
                </a:spcAft>
                <a:defRPr sz="2400">
                  <a:solidFill>
                    <a:schemeClr val="tx1"/>
                  </a:solidFill>
                  <a:latin typeface="Arial" pitchFamily="34" charset="0"/>
                </a:defRPr>
              </a:lvl8pPr>
              <a:lvl9pPr marL="3886200" indent="-228600" algn="ctr" eaLnBrk="0" fontAlgn="base" hangingPunct="0">
                <a:spcBef>
                  <a:spcPct val="50000"/>
                </a:spcBef>
                <a:spcAft>
                  <a:spcPct val="0"/>
                </a:spcAft>
                <a:defRPr sz="2400">
                  <a:solidFill>
                    <a:schemeClr val="tx1"/>
                  </a:solidFill>
                  <a:latin typeface="Arial" pitchFamily="34" charset="0"/>
                </a:defRPr>
              </a:lvl9pPr>
            </a:lstStyle>
            <a:p>
              <a:endParaRPr lang="en-US" altLang="en-US"/>
            </a:p>
          </p:txBody>
        </p:sp>
        <p:sp>
          <p:nvSpPr>
            <p:cNvPr id="10255" name="Freeform 18"/>
            <p:cNvSpPr>
              <a:spLocks/>
            </p:cNvSpPr>
            <p:nvPr/>
          </p:nvSpPr>
          <p:spPr bwMode="auto">
            <a:xfrm>
              <a:off x="831" y="1646"/>
              <a:ext cx="774" cy="664"/>
            </a:xfrm>
            <a:custGeom>
              <a:avLst/>
              <a:gdLst>
                <a:gd name="T0" fmla="*/ 773 w 774"/>
                <a:gd name="T1" fmla="*/ 224 h 664"/>
                <a:gd name="T2" fmla="*/ 457 w 774"/>
                <a:gd name="T3" fmla="*/ 500 h 664"/>
                <a:gd name="T4" fmla="*/ 278 w 774"/>
                <a:gd name="T5" fmla="*/ 339 h 664"/>
                <a:gd name="T6" fmla="*/ 278 w 774"/>
                <a:gd name="T7" fmla="*/ 663 h 664"/>
                <a:gd name="T8" fmla="*/ 0 w 774"/>
                <a:gd name="T9" fmla="*/ 663 h 664"/>
                <a:gd name="T10" fmla="*/ 0 w 774"/>
                <a:gd name="T11" fmla="*/ 72 h 664"/>
                <a:gd name="T12" fmla="*/ 5 w 774"/>
                <a:gd name="T13" fmla="*/ 44 h 664"/>
                <a:gd name="T14" fmla="*/ 13 w 774"/>
                <a:gd name="T15" fmla="*/ 25 h 664"/>
                <a:gd name="T16" fmla="*/ 26 w 774"/>
                <a:gd name="T17" fmla="*/ 12 h 664"/>
                <a:gd name="T18" fmla="*/ 45 w 774"/>
                <a:gd name="T19" fmla="*/ 4 h 664"/>
                <a:gd name="T20" fmla="*/ 68 w 774"/>
                <a:gd name="T21" fmla="*/ 0 h 664"/>
                <a:gd name="T22" fmla="*/ 93 w 774"/>
                <a:gd name="T23" fmla="*/ 0 h 664"/>
                <a:gd name="T24" fmla="*/ 114 w 774"/>
                <a:gd name="T25" fmla="*/ 6 h 664"/>
                <a:gd name="T26" fmla="*/ 127 w 774"/>
                <a:gd name="T27" fmla="*/ 14 h 664"/>
                <a:gd name="T28" fmla="*/ 457 w 774"/>
                <a:gd name="T29" fmla="*/ 335 h 664"/>
                <a:gd name="T30" fmla="*/ 684 w 774"/>
                <a:gd name="T31" fmla="*/ 138 h 664"/>
                <a:gd name="T32" fmla="*/ 773 w 774"/>
                <a:gd name="T33" fmla="*/ 224 h 6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74" h="664">
                  <a:moveTo>
                    <a:pt x="773" y="224"/>
                  </a:moveTo>
                  <a:lnTo>
                    <a:pt x="457" y="500"/>
                  </a:lnTo>
                  <a:lnTo>
                    <a:pt x="278" y="339"/>
                  </a:lnTo>
                  <a:lnTo>
                    <a:pt x="278" y="663"/>
                  </a:lnTo>
                  <a:lnTo>
                    <a:pt x="0" y="663"/>
                  </a:lnTo>
                  <a:lnTo>
                    <a:pt x="0" y="72"/>
                  </a:lnTo>
                  <a:lnTo>
                    <a:pt x="5" y="44"/>
                  </a:lnTo>
                  <a:lnTo>
                    <a:pt x="13" y="25"/>
                  </a:lnTo>
                  <a:lnTo>
                    <a:pt x="26" y="12"/>
                  </a:lnTo>
                  <a:lnTo>
                    <a:pt x="45" y="4"/>
                  </a:lnTo>
                  <a:lnTo>
                    <a:pt x="68" y="0"/>
                  </a:lnTo>
                  <a:lnTo>
                    <a:pt x="93" y="0"/>
                  </a:lnTo>
                  <a:lnTo>
                    <a:pt x="114" y="6"/>
                  </a:lnTo>
                  <a:lnTo>
                    <a:pt x="127" y="14"/>
                  </a:lnTo>
                  <a:lnTo>
                    <a:pt x="457" y="335"/>
                  </a:lnTo>
                  <a:lnTo>
                    <a:pt x="684" y="138"/>
                  </a:lnTo>
                  <a:lnTo>
                    <a:pt x="773" y="22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6" name="Freeform 19"/>
            <p:cNvSpPr>
              <a:spLocks/>
            </p:cNvSpPr>
            <p:nvPr/>
          </p:nvSpPr>
          <p:spPr bwMode="auto">
            <a:xfrm>
              <a:off x="1137" y="2183"/>
              <a:ext cx="276" cy="121"/>
            </a:xfrm>
            <a:custGeom>
              <a:avLst/>
              <a:gdLst>
                <a:gd name="T0" fmla="*/ 275 w 276"/>
                <a:gd name="T1" fmla="*/ 0 h 121"/>
                <a:gd name="T2" fmla="*/ 275 w 276"/>
                <a:gd name="T3" fmla="*/ 118 h 121"/>
                <a:gd name="T4" fmla="*/ 0 w 276"/>
                <a:gd name="T5" fmla="*/ 120 h 121"/>
                <a:gd name="T6" fmla="*/ 0 w 276"/>
                <a:gd name="T7" fmla="*/ 0 h 121"/>
                <a:gd name="T8" fmla="*/ 275 w 276"/>
                <a:gd name="T9" fmla="*/ 0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121">
                  <a:moveTo>
                    <a:pt x="275" y="0"/>
                  </a:moveTo>
                  <a:lnTo>
                    <a:pt x="275" y="118"/>
                  </a:lnTo>
                  <a:lnTo>
                    <a:pt x="0" y="120"/>
                  </a:lnTo>
                  <a:lnTo>
                    <a:pt x="0" y="0"/>
                  </a:lnTo>
                  <a:lnTo>
                    <a:pt x="27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250" name="Rectangle 2"/>
          <p:cNvSpPr txBox="1">
            <a:spLocks noChangeArrowheads="1"/>
          </p:cNvSpPr>
          <p:nvPr/>
        </p:nvSpPr>
        <p:spPr bwMode="auto">
          <a:xfrm>
            <a:off x="785814" y="34231"/>
            <a:ext cx="7553325" cy="1003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9800">
              <a:defRPr sz="2400">
                <a:solidFill>
                  <a:schemeClr val="tx1"/>
                </a:solidFill>
                <a:latin typeface="Arial" pitchFamily="34" charset="0"/>
              </a:defRPr>
            </a:lvl1pPr>
            <a:lvl2pPr marL="742950" indent="-285750" defTabSz="939800">
              <a:defRPr sz="2400">
                <a:solidFill>
                  <a:schemeClr val="tx1"/>
                </a:solidFill>
                <a:latin typeface="Arial" pitchFamily="34" charset="0"/>
              </a:defRPr>
            </a:lvl2pPr>
            <a:lvl3pPr marL="1143000" indent="-228600" defTabSz="939800">
              <a:defRPr sz="2400">
                <a:solidFill>
                  <a:schemeClr val="tx1"/>
                </a:solidFill>
                <a:latin typeface="Arial" pitchFamily="34" charset="0"/>
              </a:defRPr>
            </a:lvl3pPr>
            <a:lvl4pPr marL="1600200" indent="-228600" defTabSz="939800">
              <a:defRPr sz="2400">
                <a:solidFill>
                  <a:schemeClr val="tx1"/>
                </a:solidFill>
                <a:latin typeface="Arial" pitchFamily="34" charset="0"/>
              </a:defRPr>
            </a:lvl4pPr>
            <a:lvl5pPr marL="2057400" indent="-228600" defTabSz="939800">
              <a:defRPr sz="2400">
                <a:solidFill>
                  <a:schemeClr val="tx1"/>
                </a:solidFill>
                <a:latin typeface="Arial" pitchFamily="34" charset="0"/>
              </a:defRPr>
            </a:lvl5pPr>
            <a:lvl6pPr marL="2514600" indent="-228600" algn="ctr" defTabSz="939800" eaLnBrk="0" fontAlgn="base" hangingPunct="0">
              <a:spcBef>
                <a:spcPct val="50000"/>
              </a:spcBef>
              <a:spcAft>
                <a:spcPct val="0"/>
              </a:spcAft>
              <a:defRPr sz="2400">
                <a:solidFill>
                  <a:schemeClr val="tx1"/>
                </a:solidFill>
                <a:latin typeface="Arial" pitchFamily="34" charset="0"/>
              </a:defRPr>
            </a:lvl6pPr>
            <a:lvl7pPr marL="2971800" indent="-228600" algn="ctr" defTabSz="939800" eaLnBrk="0" fontAlgn="base" hangingPunct="0">
              <a:spcBef>
                <a:spcPct val="50000"/>
              </a:spcBef>
              <a:spcAft>
                <a:spcPct val="0"/>
              </a:spcAft>
              <a:defRPr sz="2400">
                <a:solidFill>
                  <a:schemeClr val="tx1"/>
                </a:solidFill>
                <a:latin typeface="Arial" pitchFamily="34" charset="0"/>
              </a:defRPr>
            </a:lvl7pPr>
            <a:lvl8pPr marL="3429000" indent="-228600" algn="ctr" defTabSz="939800" eaLnBrk="0" fontAlgn="base" hangingPunct="0">
              <a:spcBef>
                <a:spcPct val="50000"/>
              </a:spcBef>
              <a:spcAft>
                <a:spcPct val="0"/>
              </a:spcAft>
              <a:defRPr sz="2400">
                <a:solidFill>
                  <a:schemeClr val="tx1"/>
                </a:solidFill>
                <a:latin typeface="Arial" pitchFamily="34" charset="0"/>
              </a:defRPr>
            </a:lvl8pPr>
            <a:lvl9pPr marL="3886200" indent="-228600" algn="ctr" defTabSz="939800" eaLnBrk="0" fontAlgn="base" hangingPunct="0">
              <a:spcBef>
                <a:spcPct val="50000"/>
              </a:spcBef>
              <a:spcAft>
                <a:spcPct val="0"/>
              </a:spcAft>
              <a:defRPr sz="2400">
                <a:solidFill>
                  <a:schemeClr val="tx1"/>
                </a:solidFill>
                <a:latin typeface="Arial" pitchFamily="34" charset="0"/>
              </a:defRPr>
            </a:lvl9pPr>
          </a:lstStyle>
          <a:p>
            <a:pPr algn="l">
              <a:lnSpc>
                <a:spcPct val="90000"/>
              </a:lnSpc>
              <a:spcBef>
                <a:spcPct val="0"/>
              </a:spcBef>
            </a:pPr>
            <a:r>
              <a:rPr lang="en-US" altLang="en-US" sz="3000">
                <a:solidFill>
                  <a:schemeClr val="bg1"/>
                </a:solidFill>
                <a:latin typeface="Arial Black" pitchFamily="34" charset="0"/>
              </a:rPr>
              <a:t>The Great Debate: Market Design to Assure Resource Adequacy</a:t>
            </a:r>
          </a:p>
        </p:txBody>
      </p:sp>
      <p:sp>
        <p:nvSpPr>
          <p:cNvPr id="17" name="Title 1"/>
          <p:cNvSpPr txBox="1">
            <a:spLocks/>
          </p:cNvSpPr>
          <p:nvPr/>
        </p:nvSpPr>
        <p:spPr>
          <a:xfrm>
            <a:off x="460303" y="385765"/>
            <a:ext cx="8674253" cy="758825"/>
          </a:xfrm>
          <a:prstGeom prst="rect">
            <a:avLst/>
          </a:prstGeom>
        </p:spPr>
        <p:txBody>
          <a:bodyPr/>
          <a:lstStyle>
            <a:lvl1pPr algn="l" rtl="0" eaLnBrk="1" fontAlgn="base" hangingPunct="1">
              <a:lnSpc>
                <a:spcPct val="88000"/>
              </a:lnSpc>
              <a:spcBef>
                <a:spcPct val="0"/>
              </a:spcBef>
              <a:spcAft>
                <a:spcPct val="0"/>
              </a:spcAft>
              <a:defRPr sz="2000">
                <a:solidFill>
                  <a:schemeClr val="tx2"/>
                </a:solidFill>
                <a:latin typeface="+mj-lt"/>
                <a:ea typeface="+mj-ea"/>
                <a:cs typeface="+mj-cs"/>
                <a:sym typeface="Arial"/>
              </a:defRPr>
            </a:lvl1pPr>
            <a:lvl2pPr algn="l" rtl="0" eaLnBrk="1" fontAlgn="base" hangingPunct="1">
              <a:lnSpc>
                <a:spcPct val="88000"/>
              </a:lnSpc>
              <a:spcBef>
                <a:spcPct val="0"/>
              </a:spcBef>
              <a:spcAft>
                <a:spcPct val="0"/>
              </a:spcAft>
              <a:defRPr>
                <a:solidFill>
                  <a:srgbClr val="002C77"/>
                </a:solidFill>
                <a:latin typeface="Arial" charset="0"/>
                <a:cs typeface="Arial" charset="0"/>
              </a:defRPr>
            </a:lvl2pPr>
            <a:lvl3pPr algn="l" rtl="0" eaLnBrk="1" fontAlgn="base" hangingPunct="1">
              <a:lnSpc>
                <a:spcPct val="88000"/>
              </a:lnSpc>
              <a:spcBef>
                <a:spcPct val="0"/>
              </a:spcBef>
              <a:spcAft>
                <a:spcPct val="0"/>
              </a:spcAft>
              <a:defRPr>
                <a:solidFill>
                  <a:srgbClr val="002C77"/>
                </a:solidFill>
                <a:latin typeface="Arial" charset="0"/>
                <a:cs typeface="Arial" charset="0"/>
              </a:defRPr>
            </a:lvl3pPr>
            <a:lvl4pPr algn="l" rtl="0" eaLnBrk="1" fontAlgn="base" hangingPunct="1">
              <a:lnSpc>
                <a:spcPct val="88000"/>
              </a:lnSpc>
              <a:spcBef>
                <a:spcPct val="0"/>
              </a:spcBef>
              <a:spcAft>
                <a:spcPct val="0"/>
              </a:spcAft>
              <a:defRPr>
                <a:solidFill>
                  <a:srgbClr val="002C77"/>
                </a:solidFill>
                <a:latin typeface="Arial" charset="0"/>
                <a:cs typeface="Arial" charset="0"/>
              </a:defRPr>
            </a:lvl4pPr>
            <a:lvl5pPr algn="l" rtl="0" eaLnBrk="1" fontAlgn="base" hangingPunct="1">
              <a:lnSpc>
                <a:spcPct val="88000"/>
              </a:lnSpc>
              <a:spcBef>
                <a:spcPct val="0"/>
              </a:spcBef>
              <a:spcAft>
                <a:spcPct val="0"/>
              </a:spcAft>
              <a:defRPr>
                <a:solidFill>
                  <a:srgbClr val="002C77"/>
                </a:solidFill>
                <a:latin typeface="Arial" charset="0"/>
                <a:cs typeface="Arial" charset="0"/>
              </a:defRPr>
            </a:lvl5pPr>
            <a:lvl6pPr marL="457200" algn="l" rtl="0" eaLnBrk="1" fontAlgn="base" hangingPunct="1">
              <a:lnSpc>
                <a:spcPct val="88000"/>
              </a:lnSpc>
              <a:spcBef>
                <a:spcPct val="0"/>
              </a:spcBef>
              <a:spcAft>
                <a:spcPct val="0"/>
              </a:spcAft>
              <a:defRPr>
                <a:solidFill>
                  <a:srgbClr val="002C77"/>
                </a:solidFill>
                <a:latin typeface="Arial" charset="0"/>
                <a:cs typeface="Arial" charset="0"/>
              </a:defRPr>
            </a:lvl6pPr>
            <a:lvl7pPr marL="914400" algn="l" rtl="0" eaLnBrk="1" fontAlgn="base" hangingPunct="1">
              <a:lnSpc>
                <a:spcPct val="88000"/>
              </a:lnSpc>
              <a:spcBef>
                <a:spcPct val="0"/>
              </a:spcBef>
              <a:spcAft>
                <a:spcPct val="0"/>
              </a:spcAft>
              <a:defRPr>
                <a:solidFill>
                  <a:srgbClr val="002C77"/>
                </a:solidFill>
                <a:latin typeface="Arial" charset="0"/>
                <a:cs typeface="Arial" charset="0"/>
              </a:defRPr>
            </a:lvl7pPr>
            <a:lvl8pPr marL="1371600" algn="l" rtl="0" eaLnBrk="1" fontAlgn="base" hangingPunct="1">
              <a:lnSpc>
                <a:spcPct val="88000"/>
              </a:lnSpc>
              <a:spcBef>
                <a:spcPct val="0"/>
              </a:spcBef>
              <a:spcAft>
                <a:spcPct val="0"/>
              </a:spcAft>
              <a:defRPr>
                <a:solidFill>
                  <a:srgbClr val="002C77"/>
                </a:solidFill>
                <a:latin typeface="Arial" charset="0"/>
                <a:cs typeface="Arial" charset="0"/>
              </a:defRPr>
            </a:lvl8pPr>
            <a:lvl9pPr marL="1828800" algn="l" rtl="0" eaLnBrk="1" fontAlgn="base" hangingPunct="1">
              <a:lnSpc>
                <a:spcPct val="88000"/>
              </a:lnSpc>
              <a:spcBef>
                <a:spcPct val="0"/>
              </a:spcBef>
              <a:spcAft>
                <a:spcPct val="0"/>
              </a:spcAft>
              <a:defRPr>
                <a:solidFill>
                  <a:srgbClr val="002C77"/>
                </a:solidFill>
                <a:latin typeface="Arial" charset="0"/>
                <a:cs typeface="Arial" charset="0"/>
              </a:defRPr>
            </a:lvl9pPr>
          </a:lstStyle>
          <a:p>
            <a:r>
              <a:rPr lang="en-US" kern="0" dirty="0" smtClean="0"/>
              <a:t>The Future</a:t>
            </a:r>
            <a:endParaRPr lang="en-US" kern="0" dirty="0"/>
          </a:p>
        </p:txBody>
      </p:sp>
      <p:sp>
        <p:nvSpPr>
          <p:cNvPr id="18" name="Rectangle 3"/>
          <p:cNvSpPr txBox="1">
            <a:spLocks noChangeArrowheads="1"/>
          </p:cNvSpPr>
          <p:nvPr/>
        </p:nvSpPr>
        <p:spPr bwMode="gray">
          <a:xfrm>
            <a:off x="2047339" y="5087587"/>
            <a:ext cx="3047003" cy="177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spcBef>
                <a:spcPts val="1800"/>
              </a:spcBef>
              <a:spcAft>
                <a:spcPts val="600"/>
              </a:spcAft>
              <a:buClr>
                <a:schemeClr val="accent1"/>
              </a:buClr>
            </a:pPr>
            <a:r>
              <a:rPr lang="en-US" sz="2000" kern="0" dirty="0" smtClean="0"/>
              <a:t>NEM</a:t>
            </a:r>
          </a:p>
        </p:txBody>
      </p:sp>
      <p:sp>
        <p:nvSpPr>
          <p:cNvPr id="19" name="Rectangle 3"/>
          <p:cNvSpPr txBox="1">
            <a:spLocks noChangeArrowheads="1"/>
          </p:cNvSpPr>
          <p:nvPr/>
        </p:nvSpPr>
        <p:spPr bwMode="gray">
          <a:xfrm>
            <a:off x="5325841" y="5091125"/>
            <a:ext cx="3339694" cy="177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spcBef>
                <a:spcPts val="1800"/>
              </a:spcBef>
              <a:spcAft>
                <a:spcPts val="600"/>
              </a:spcAft>
              <a:buClr>
                <a:schemeClr val="accent1"/>
              </a:buClr>
            </a:pPr>
            <a:r>
              <a:rPr lang="en-US" sz="2000" kern="0" dirty="0" smtClean="0"/>
              <a:t>Value-based</a:t>
            </a:r>
          </a:p>
        </p:txBody>
      </p:sp>
    </p:spTree>
    <p:extLst>
      <p:ext uri="{BB962C8B-B14F-4D97-AF65-F5344CB8AC3E}">
        <p14:creationId xmlns:p14="http://schemas.microsoft.com/office/powerpoint/2010/main" val="296428618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3981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858150" y="4660158"/>
            <a:ext cx="2152384" cy="1480404"/>
          </a:xfrm>
        </p:spPr>
        <p:txBody>
          <a:bodyPr/>
          <a:lstStyle/>
          <a:p>
            <a:pPr>
              <a:spcBef>
                <a:spcPts val="0"/>
              </a:spcBef>
              <a:spcAft>
                <a:spcPts val="600"/>
              </a:spcAft>
            </a:pPr>
            <a:r>
              <a:rPr lang="en-US" b="1" dirty="0" smtClean="0">
                <a:solidFill>
                  <a:schemeClr val="bg1"/>
                </a:solidFill>
              </a:rPr>
              <a:t>Kurt G. Strunk</a:t>
            </a:r>
          </a:p>
          <a:p>
            <a:pPr>
              <a:spcBef>
                <a:spcPts val="0"/>
              </a:spcBef>
            </a:pPr>
            <a:r>
              <a:rPr lang="en-US" sz="1700" dirty="0" smtClean="0">
                <a:solidFill>
                  <a:schemeClr val="bg1"/>
                </a:solidFill>
              </a:rPr>
              <a:t>Director</a:t>
            </a:r>
          </a:p>
          <a:p>
            <a:pPr>
              <a:spcBef>
                <a:spcPts val="0"/>
              </a:spcBef>
            </a:pPr>
            <a:r>
              <a:rPr lang="en-US" sz="1700" dirty="0" smtClean="0">
                <a:solidFill>
                  <a:schemeClr val="bg1"/>
                </a:solidFill>
              </a:rPr>
              <a:t>NERA – New York</a:t>
            </a:r>
          </a:p>
          <a:p>
            <a:pPr>
              <a:spcBef>
                <a:spcPts val="0"/>
              </a:spcBef>
            </a:pPr>
            <a:r>
              <a:rPr lang="en-US" sz="1700" dirty="0" smtClean="0">
                <a:solidFill>
                  <a:schemeClr val="bg1"/>
                </a:solidFill>
              </a:rPr>
              <a:t>+1 212 345 5035</a:t>
            </a:r>
          </a:p>
          <a:p>
            <a:pPr>
              <a:spcBef>
                <a:spcPts val="0"/>
              </a:spcBef>
            </a:pPr>
            <a:r>
              <a:rPr lang="en-US" sz="1700" dirty="0">
                <a:solidFill>
                  <a:schemeClr val="bg1"/>
                </a:solidFill>
              </a:rPr>
              <a:t>k</a:t>
            </a:r>
            <a:r>
              <a:rPr lang="en-US" sz="1700" dirty="0" smtClean="0">
                <a:solidFill>
                  <a:schemeClr val="bg1"/>
                </a:solidFill>
              </a:rPr>
              <a:t>urt.strunk@nera.com</a:t>
            </a:r>
            <a:endParaRPr lang="en-US" sz="1700" dirty="0">
              <a:solidFill>
                <a:schemeClr val="bg1"/>
              </a:solidFill>
            </a:endParaRPr>
          </a:p>
        </p:txBody>
      </p:sp>
      <p:sp>
        <p:nvSpPr>
          <p:cNvPr id="7" name="TextBox 6"/>
          <p:cNvSpPr txBox="1"/>
          <p:nvPr/>
        </p:nvSpPr>
        <p:spPr>
          <a:xfrm>
            <a:off x="3692770" y="1779563"/>
            <a:ext cx="2215661" cy="492443"/>
          </a:xfrm>
          <a:prstGeom prst="rect">
            <a:avLst/>
          </a:prstGeom>
          <a:noFill/>
        </p:spPr>
        <p:txBody>
          <a:bodyPr wrap="square" lIns="0" tIns="0" rIns="0" bIns="0" rtlCol="0">
            <a:spAutoFit/>
          </a:bodyPr>
          <a:lstStyle/>
          <a:p>
            <a:pPr algn="l">
              <a:lnSpc>
                <a:spcPct val="100000"/>
              </a:lnSpc>
            </a:pPr>
            <a:r>
              <a:rPr lang="en-US" sz="3200" b="1" dirty="0" smtClean="0"/>
              <a:t>Contact Us</a:t>
            </a:r>
          </a:p>
        </p:txBody>
      </p:sp>
    </p:spTree>
    <p:extLst>
      <p:ext uri="{BB962C8B-B14F-4D97-AF65-F5344CB8AC3E}">
        <p14:creationId xmlns:p14="http://schemas.microsoft.com/office/powerpoint/2010/main" val="25689944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at stake?</a:t>
            </a:r>
            <a:endParaRPr lang="en-US" dirty="0"/>
          </a:p>
        </p:txBody>
      </p:sp>
      <p:sp>
        <p:nvSpPr>
          <p:cNvPr id="4" name="Rectangle 3"/>
          <p:cNvSpPr txBox="1">
            <a:spLocks noChangeArrowheads="1"/>
          </p:cNvSpPr>
          <p:nvPr/>
        </p:nvSpPr>
        <p:spPr bwMode="auto">
          <a:xfrm>
            <a:off x="516959" y="5141559"/>
            <a:ext cx="8567283" cy="1575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288925" indent="-288925" algn="l" defTabSz="939800" rtl="0" eaLnBrk="1" fontAlgn="base" hangingPunct="1">
              <a:lnSpc>
                <a:spcPct val="100000"/>
              </a:lnSpc>
              <a:spcBef>
                <a:spcPts val="2800"/>
              </a:spcBef>
              <a:spcAft>
                <a:spcPct val="0"/>
              </a:spcAft>
              <a:buClr>
                <a:schemeClr val="accent1"/>
              </a:buClr>
              <a:buFont typeface="Wingdings" pitchFamily="2" charset="2"/>
              <a:buChar char="§"/>
              <a:defRPr sz="2800">
                <a:solidFill>
                  <a:schemeClr val="tx1"/>
                </a:solidFill>
                <a:latin typeface="+mn-lt"/>
                <a:ea typeface="+mn-ea"/>
                <a:cs typeface="+mn-cs"/>
              </a:defRPr>
            </a:lvl1pPr>
            <a:lvl2pPr marL="682625" indent="-279400" algn="l" defTabSz="939800" rtl="0" eaLnBrk="1" fontAlgn="base" hangingPunct="1">
              <a:lnSpc>
                <a:spcPct val="100000"/>
              </a:lnSpc>
              <a:spcBef>
                <a:spcPts val="1000"/>
              </a:spcBef>
              <a:spcAft>
                <a:spcPct val="0"/>
              </a:spcAft>
              <a:buClr>
                <a:schemeClr val="accent1"/>
              </a:buClr>
              <a:buFontTx/>
              <a:buChar char="–"/>
              <a:defRPr sz="2400">
                <a:solidFill>
                  <a:schemeClr val="tx1"/>
                </a:solidFill>
                <a:latin typeface="+mn-lt"/>
              </a:defRPr>
            </a:lvl2pPr>
            <a:lvl3pPr marL="1028700" indent="-231775" algn="l" defTabSz="939800" rtl="0" eaLnBrk="1" fontAlgn="base" hangingPunct="1">
              <a:lnSpc>
                <a:spcPct val="100000"/>
              </a:lnSpc>
              <a:spcBef>
                <a:spcPts val="700"/>
              </a:spcBef>
              <a:spcAft>
                <a:spcPct val="0"/>
              </a:spcAft>
              <a:buClr>
                <a:schemeClr val="accent1"/>
              </a:buClr>
              <a:buFont typeface="Wingdings 2" pitchFamily="18" charset="2"/>
              <a:buChar char=""/>
              <a:defRPr sz="2000">
                <a:solidFill>
                  <a:schemeClr val="tx1"/>
                </a:solidFill>
                <a:latin typeface="+mn-lt"/>
              </a:defRPr>
            </a:lvl3pPr>
            <a:lvl4pPr marL="1373188" indent="-230188" algn="l" defTabSz="939800" rtl="0" eaLnBrk="1" fontAlgn="base" hangingPunct="1">
              <a:lnSpc>
                <a:spcPct val="100000"/>
              </a:lnSpc>
              <a:spcBef>
                <a:spcPts val="700"/>
              </a:spcBef>
              <a:spcAft>
                <a:spcPct val="0"/>
              </a:spcAft>
              <a:buClr>
                <a:schemeClr val="accent1"/>
              </a:buClr>
              <a:buChar char="-"/>
              <a:defRPr sz="1800">
                <a:solidFill>
                  <a:schemeClr val="tx1"/>
                </a:solidFill>
                <a:latin typeface="+mn-lt"/>
              </a:defRPr>
            </a:lvl4pPr>
            <a:lvl5pPr marL="1712913" indent="-225425" algn="l" defTabSz="939800" rtl="0" eaLnBrk="1" fontAlgn="base" hangingPunct="1">
              <a:lnSpc>
                <a:spcPct val="100000"/>
              </a:lnSpc>
              <a:spcBef>
                <a:spcPts val="700"/>
              </a:spcBef>
              <a:spcAft>
                <a:spcPct val="0"/>
              </a:spcAft>
              <a:buClr>
                <a:schemeClr val="accent1"/>
              </a:buClr>
              <a:buFont typeface="Wingdings" pitchFamily="2" charset="2"/>
              <a:buChar char="§"/>
              <a:defRPr sz="1800">
                <a:solidFill>
                  <a:schemeClr val="tx1"/>
                </a:solidFill>
                <a:latin typeface="+mn-lt"/>
              </a:defRPr>
            </a:lvl5pPr>
            <a:lvl6pPr marL="21701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6pPr>
            <a:lvl7pPr marL="26273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7pPr>
            <a:lvl8pPr marL="30845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8pPr>
            <a:lvl9pPr marL="3541713" indent="-225425" algn="l" defTabSz="939800" rtl="0" eaLnBrk="1" fontAlgn="base" hangingPunct="1">
              <a:spcBef>
                <a:spcPct val="30000"/>
              </a:spcBef>
              <a:spcAft>
                <a:spcPct val="0"/>
              </a:spcAft>
              <a:buClr>
                <a:schemeClr val="folHlink"/>
              </a:buClr>
              <a:buFont typeface="Wingdings" pitchFamily="2" charset="2"/>
              <a:buChar char="§"/>
              <a:defRPr sz="2000">
                <a:solidFill>
                  <a:schemeClr val="tx1"/>
                </a:solidFill>
                <a:latin typeface="+mn-lt"/>
              </a:defRPr>
            </a:lvl9pPr>
          </a:lstStyle>
          <a:p>
            <a:pPr lvl="1">
              <a:lnSpc>
                <a:spcPct val="90000"/>
              </a:lnSpc>
              <a:buFont typeface="Arial" panose="020B0604020202020204" pitchFamily="34" charset="0"/>
              <a:buChar char="•"/>
            </a:pPr>
            <a:r>
              <a:rPr lang="en-US" altLang="en-US" sz="2000" kern="0" dirty="0" smtClean="0"/>
              <a:t>Rate </a:t>
            </a:r>
            <a:r>
              <a:rPr lang="en-US" altLang="en-US" sz="2000" kern="0" dirty="0"/>
              <a:t>paid by </a:t>
            </a:r>
            <a:r>
              <a:rPr lang="en-US" altLang="en-US" sz="2000" kern="0" dirty="0" smtClean="0"/>
              <a:t>utility to the DG customer for energy and other products delivered to the utility’s network</a:t>
            </a:r>
          </a:p>
          <a:p>
            <a:pPr lvl="1">
              <a:lnSpc>
                <a:spcPct val="90000"/>
              </a:lnSpc>
              <a:buFont typeface="Arial" panose="020B0604020202020204" pitchFamily="34" charset="0"/>
              <a:buChar char="•"/>
            </a:pPr>
            <a:r>
              <a:rPr lang="en-US" altLang="en-US" sz="2000" kern="0" dirty="0"/>
              <a:t>Rate paid by the customer with distributed resources to the utility for electric service (supply and backup services)</a:t>
            </a:r>
          </a:p>
          <a:p>
            <a:pPr marL="403225" lvl="1" indent="0">
              <a:lnSpc>
                <a:spcPct val="90000"/>
              </a:lnSpc>
              <a:buNone/>
            </a:pPr>
            <a:endParaRPr lang="en-US" altLang="en-US" sz="2000" kern="0" dirty="0"/>
          </a:p>
          <a:p>
            <a:pPr>
              <a:lnSpc>
                <a:spcPct val="90000"/>
              </a:lnSpc>
            </a:pPr>
            <a:endParaRPr lang="en-US" altLang="en-US" sz="2000" kern="0" dirty="0" smtClean="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9230" y="1471827"/>
            <a:ext cx="3684760" cy="3462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2"/>
          <p:cNvSpPr>
            <a:spLocks noChangeArrowheads="1"/>
          </p:cNvSpPr>
          <p:nvPr/>
        </p:nvSpPr>
        <p:spPr bwMode="auto">
          <a:xfrm>
            <a:off x="5692140" y="710418"/>
            <a:ext cx="3218066" cy="668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lvl="0" algn="ctr" eaLnBrk="1" hangingPunct="1">
              <a:spcBef>
                <a:spcPct val="0"/>
              </a:spcBef>
            </a:pPr>
            <a:r>
              <a:rPr lang="en-US" sz="1600" dirty="0" smtClean="0">
                <a:solidFill>
                  <a:schemeClr val="accent1"/>
                </a:solidFill>
                <a:latin typeface="Arial Black" pitchFamily="34" charset="0"/>
              </a:rPr>
              <a:t>Distributed</a:t>
            </a:r>
            <a:br>
              <a:rPr lang="en-US" sz="1600" dirty="0" smtClean="0">
                <a:solidFill>
                  <a:schemeClr val="accent1"/>
                </a:solidFill>
                <a:latin typeface="Arial Black" pitchFamily="34" charset="0"/>
              </a:rPr>
            </a:br>
            <a:r>
              <a:rPr lang="en-US" sz="1600" dirty="0" smtClean="0">
                <a:solidFill>
                  <a:schemeClr val="accent1"/>
                </a:solidFill>
                <a:latin typeface="Arial Black" pitchFamily="34" charset="0"/>
              </a:rPr>
              <a:t>Generation (DG)</a:t>
            </a:r>
            <a:br>
              <a:rPr lang="en-US" sz="1600" dirty="0" smtClean="0">
                <a:solidFill>
                  <a:schemeClr val="accent1"/>
                </a:solidFill>
                <a:latin typeface="Arial Black" pitchFamily="34" charset="0"/>
              </a:rPr>
            </a:br>
            <a:r>
              <a:rPr lang="en-US" sz="1600" dirty="0" smtClean="0">
                <a:solidFill>
                  <a:schemeClr val="accent1"/>
                </a:solidFill>
                <a:latin typeface="Arial Black" pitchFamily="34" charset="0"/>
              </a:rPr>
              <a:t>Customer</a:t>
            </a:r>
            <a:endParaRPr lang="en-US" sz="1600" dirty="0">
              <a:solidFill>
                <a:schemeClr val="accent1"/>
              </a:solidFill>
              <a:latin typeface="Arial Black" pitchFamily="34" charset="0"/>
            </a:endParaRP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1" y="1471827"/>
            <a:ext cx="3657600" cy="3470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2"/>
          <p:cNvSpPr>
            <a:spLocks noChangeArrowheads="1"/>
          </p:cNvSpPr>
          <p:nvPr/>
        </p:nvSpPr>
        <p:spPr bwMode="auto">
          <a:xfrm>
            <a:off x="541020" y="915412"/>
            <a:ext cx="321806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lvl="0" algn="ctr" eaLnBrk="1" hangingPunct="1">
              <a:spcBef>
                <a:spcPct val="0"/>
              </a:spcBef>
            </a:pPr>
            <a:r>
              <a:rPr lang="en-US" sz="1600" dirty="0" smtClean="0">
                <a:solidFill>
                  <a:schemeClr val="accent1"/>
                </a:solidFill>
                <a:latin typeface="Arial Black" pitchFamily="34" charset="0"/>
              </a:rPr>
              <a:t>Electric </a:t>
            </a:r>
            <a:br>
              <a:rPr lang="en-US" sz="1600" dirty="0" smtClean="0">
                <a:solidFill>
                  <a:schemeClr val="accent1"/>
                </a:solidFill>
                <a:latin typeface="Arial Black" pitchFamily="34" charset="0"/>
              </a:rPr>
            </a:br>
            <a:r>
              <a:rPr lang="en-US" sz="1600" dirty="0" smtClean="0">
                <a:solidFill>
                  <a:schemeClr val="accent1"/>
                </a:solidFill>
                <a:latin typeface="Arial Black" pitchFamily="34" charset="0"/>
              </a:rPr>
              <a:t>Utility</a:t>
            </a:r>
            <a:endParaRPr lang="en-US" sz="1600" dirty="0">
              <a:solidFill>
                <a:schemeClr val="accent1"/>
              </a:solidFill>
              <a:latin typeface="Arial Black" pitchFamily="34" charset="0"/>
            </a:endParaRPr>
          </a:p>
        </p:txBody>
      </p:sp>
      <p:sp>
        <p:nvSpPr>
          <p:cNvPr id="9" name="Right Arrow 8"/>
          <p:cNvSpPr/>
          <p:nvPr/>
        </p:nvSpPr>
        <p:spPr bwMode="auto">
          <a:xfrm>
            <a:off x="4263390" y="2305330"/>
            <a:ext cx="1040130" cy="628650"/>
          </a:xfrm>
          <a:prstGeom prst="rightArrow">
            <a:avLst/>
          </a:prstGeom>
          <a:solidFill>
            <a:schemeClr val="accent1"/>
          </a:solidFill>
          <a:ln>
            <a:noFill/>
          </a:ln>
          <a:effectLst/>
          <a:extLst/>
        </p:spPr>
        <p:txBody>
          <a:bodyPr vert="horz" wrap="square" lIns="0" tIns="0" rIns="0" bIns="0" numCol="1" rtlCol="0" anchor="ctr" anchorCtr="0" compatLnSpc="1">
            <a:prstTxWarp prst="textNoShape">
              <a:avLst/>
            </a:prstTxWarp>
            <a:noAutofit/>
          </a:bodyPr>
          <a:lstStyle/>
          <a:p>
            <a:pPr algn="ctr"/>
            <a:endParaRPr lang="en-US">
              <a:solidFill>
                <a:schemeClr val="tx2"/>
              </a:solidFill>
            </a:endParaRPr>
          </a:p>
        </p:txBody>
      </p:sp>
      <p:sp>
        <p:nvSpPr>
          <p:cNvPr id="10" name="Left Arrow 9"/>
          <p:cNvSpPr/>
          <p:nvPr/>
        </p:nvSpPr>
        <p:spPr bwMode="auto">
          <a:xfrm>
            <a:off x="4263390" y="3311170"/>
            <a:ext cx="960120" cy="651510"/>
          </a:xfrm>
          <a:prstGeom prst="leftArrow">
            <a:avLst/>
          </a:prstGeom>
          <a:solidFill>
            <a:schemeClr val="accent1"/>
          </a:solidFill>
          <a:ln>
            <a:noFill/>
          </a:ln>
          <a:effectLst/>
          <a:extLst/>
        </p:spPr>
        <p:txBody>
          <a:bodyPr vert="horz" wrap="square" lIns="0" tIns="0" rIns="0" bIns="0" numCol="1" rtlCol="0" anchor="ctr" anchorCtr="0" compatLnSpc="1">
            <a:prstTxWarp prst="textNoShape">
              <a:avLst/>
            </a:prstTxWarp>
            <a:noAutofit/>
          </a:bodyPr>
          <a:lstStyle/>
          <a:p>
            <a:endParaRPr lang="en-US">
              <a:solidFill>
                <a:schemeClr val="tx2"/>
              </a:solidFill>
            </a:endParaRPr>
          </a:p>
        </p:txBody>
      </p:sp>
    </p:spTree>
    <p:extLst>
      <p:ext uri="{BB962C8B-B14F-4D97-AF65-F5344CB8AC3E}">
        <p14:creationId xmlns:p14="http://schemas.microsoft.com/office/powerpoint/2010/main" val="11888534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6" name="Rounded Rectangle 5"/>
          <p:cNvSpPr/>
          <p:nvPr/>
        </p:nvSpPr>
        <p:spPr>
          <a:xfrm>
            <a:off x="1701584" y="1935853"/>
            <a:ext cx="6106602" cy="531563"/>
          </a:xfrm>
          <a:prstGeom prst="roundRect">
            <a:avLst/>
          </a:prstGeom>
          <a:solidFill>
            <a:schemeClr val="bg1">
              <a:lumMod val="95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r>
              <a:rPr lang="en-US" sz="2000" b="1" kern="0" dirty="0" smtClean="0">
                <a:solidFill>
                  <a:schemeClr val="tx2"/>
                </a:solidFill>
              </a:rPr>
              <a:t>Economic Policy Options</a:t>
            </a:r>
            <a:endParaRPr lang="en-US" sz="2000" b="1" kern="0" dirty="0">
              <a:solidFill>
                <a:schemeClr val="tx2"/>
              </a:solidFill>
            </a:endParaRPr>
          </a:p>
        </p:txBody>
      </p:sp>
      <p:sp>
        <p:nvSpPr>
          <p:cNvPr id="7" name="Rounded Rectangle 6"/>
          <p:cNvSpPr/>
          <p:nvPr/>
        </p:nvSpPr>
        <p:spPr>
          <a:xfrm>
            <a:off x="1701584" y="3476038"/>
            <a:ext cx="6106602" cy="531563"/>
          </a:xfrm>
          <a:prstGeom prst="roundRect">
            <a:avLst/>
          </a:prstGeom>
          <a:solidFill>
            <a:schemeClr val="bg1">
              <a:lumMod val="95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r>
              <a:rPr lang="en-US" sz="2000" b="1" kern="0" dirty="0" smtClean="0">
                <a:solidFill>
                  <a:schemeClr val="tx2"/>
                </a:solidFill>
              </a:rPr>
              <a:t>Steps in the Right Direction (NY)</a:t>
            </a:r>
            <a:endParaRPr lang="en-US" sz="2000" b="1" kern="0" dirty="0">
              <a:solidFill>
                <a:schemeClr val="tx2"/>
              </a:solidFill>
            </a:endParaRPr>
          </a:p>
        </p:txBody>
      </p:sp>
      <p:sp>
        <p:nvSpPr>
          <p:cNvPr id="8" name="Rounded Rectangle 7"/>
          <p:cNvSpPr/>
          <p:nvPr/>
        </p:nvSpPr>
        <p:spPr>
          <a:xfrm>
            <a:off x="1701584" y="2705945"/>
            <a:ext cx="6106602" cy="531563"/>
          </a:xfrm>
          <a:prstGeom prst="roundRect">
            <a:avLst/>
          </a:prstGeom>
          <a:solidFill>
            <a:schemeClr val="bg1">
              <a:lumMod val="95000"/>
            </a:schemeClr>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3152" tIns="73152" rIns="73152" bIns="73152" rtlCol="0" anchor="ctr"/>
          <a:lstStyle/>
          <a:p>
            <a:pPr algn="ctr"/>
            <a:r>
              <a:rPr lang="en-US" sz="2000" b="1" kern="0" dirty="0" smtClean="0">
                <a:solidFill>
                  <a:schemeClr val="tx2"/>
                </a:solidFill>
              </a:rPr>
              <a:t>Preferred Model (Electricity Journal Paper)</a:t>
            </a:r>
            <a:endParaRPr lang="en-US" sz="2000" b="1" kern="0" dirty="0">
              <a:solidFill>
                <a:schemeClr val="tx2"/>
              </a:solidFill>
            </a:endParaRPr>
          </a:p>
        </p:txBody>
      </p:sp>
    </p:spTree>
    <p:extLst>
      <p:ext uri="{BB962C8B-B14F-4D97-AF65-F5344CB8AC3E}">
        <p14:creationId xmlns:p14="http://schemas.microsoft.com/office/powerpoint/2010/main" val="26608861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61313817"/>
              </p:ext>
            </p:extLst>
          </p:nvPr>
        </p:nvGraphicFramePr>
        <p:xfrm>
          <a:off x="595313" y="2590800"/>
          <a:ext cx="8410575" cy="518160"/>
        </p:xfrm>
        <a:graphic>
          <a:graphicData uri="http://schemas.openxmlformats.org/drawingml/2006/table">
            <a:tbl>
              <a:tblPr firstRow="1" bandRow="1">
                <a:tableStyleId>{839DD9DD-9E6C-4910-8AC0-68ADFF6A6AFC}</a:tableStyleId>
              </a:tblPr>
              <a:tblGrid>
                <a:gridCol w="2302639"/>
                <a:gridCol w="6107936"/>
              </a:tblGrid>
              <a:tr h="370840">
                <a:tc>
                  <a:txBody>
                    <a:bodyPr/>
                    <a:lstStyle/>
                    <a:p>
                      <a:pPr algn="r"/>
                      <a:r>
                        <a:rPr lang="en-US" sz="2800" b="0" dirty="0" smtClean="0">
                          <a:solidFill>
                            <a:schemeClr val="tx1">
                              <a:lumMod val="85000"/>
                              <a:lumOff val="15000"/>
                            </a:schemeClr>
                          </a:solidFill>
                        </a:rPr>
                        <a:t>Section 1</a:t>
                      </a:r>
                    </a:p>
                  </a:txBody>
                  <a:tcPr marR="274320">
                    <a:lnL>
                      <a:noFill/>
                    </a:lnL>
                    <a:lnR w="12700" cap="flat" cmpd="sng" algn="ctr">
                      <a:solidFill>
                        <a:schemeClr val="tx1">
                          <a:lumMod val="75000"/>
                          <a:lumOff val="25000"/>
                        </a:schemeClr>
                      </a:solidFill>
                      <a:prstDash val="solid"/>
                      <a:round/>
                      <a:headEnd type="none" w="med" len="med"/>
                      <a:tailEnd type="none" w="med" len="med"/>
                    </a:lnR>
                    <a:lnT>
                      <a:noFill/>
                    </a:lnT>
                    <a:lnB w="9525" cap="flat" cmpd="sng" algn="ctr">
                      <a:noFill/>
                    </a:lnB>
                    <a:lnTlToBr w="12700" cmpd="sng">
                      <a:noFill/>
                      <a:prstDash val="solid"/>
                    </a:lnTlToBr>
                    <a:lnBlToTr w="12700" cmpd="sng">
                      <a:noFill/>
                      <a:prstDash val="solid"/>
                    </a:lnBlToTr>
                  </a:tcPr>
                </a:tc>
                <a:tc>
                  <a:txBody>
                    <a:bodyPr/>
                    <a:lstStyle/>
                    <a:p>
                      <a:r>
                        <a:rPr lang="en-US" sz="2600" b="0" dirty="0" smtClean="0">
                          <a:solidFill>
                            <a:schemeClr val="tx2"/>
                          </a:solidFill>
                        </a:rPr>
                        <a:t>Economic Policy Options</a:t>
                      </a:r>
                    </a:p>
                  </a:txBody>
                  <a:tcPr marL="274320">
                    <a:lnL w="12700" cap="flat" cmpd="sng" algn="ctr">
                      <a:solidFill>
                        <a:schemeClr val="tx1">
                          <a:lumMod val="75000"/>
                          <a:lumOff val="25000"/>
                        </a:schemeClr>
                      </a:solidFill>
                      <a:prstDash val="solid"/>
                      <a:round/>
                      <a:headEnd type="none" w="med" len="med"/>
                      <a:tailEnd type="none" w="med" len="med"/>
                    </a:lnL>
                    <a:lnR>
                      <a:noFill/>
                    </a:lnR>
                    <a:lnT>
                      <a:noFill/>
                    </a:lnT>
                    <a:lnB w="9525" cap="flat" cmpd="sng" algn="ctr">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817344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 Policy Options</a:t>
            </a:r>
            <a:endParaRPr lang="en-US" dirty="0"/>
          </a:p>
        </p:txBody>
      </p:sp>
      <p:sp>
        <p:nvSpPr>
          <p:cNvPr id="4" name="Rectangle 3"/>
          <p:cNvSpPr>
            <a:spLocks noChangeArrowheads="1"/>
          </p:cNvSpPr>
          <p:nvPr/>
        </p:nvSpPr>
        <p:spPr bwMode="blackWhite">
          <a:xfrm>
            <a:off x="549275" y="1047562"/>
            <a:ext cx="8526463" cy="487362"/>
          </a:xfrm>
          <a:prstGeom prst="rect">
            <a:avLst/>
          </a:prstGeom>
          <a:solidFill>
            <a:schemeClr val="tx2">
              <a:lumMod val="40000"/>
              <a:lumOff val="60000"/>
            </a:schemeClr>
          </a:solidFill>
          <a:ln>
            <a:noFill/>
          </a:ln>
          <a:effectLst/>
          <a:extLst/>
        </p:spPr>
        <p:txBody>
          <a:bodyPr vert="horz" wrap="square" lIns="0" tIns="0" rIns="0" bIns="0" numCol="1" anchor="ctr"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rPr>
              <a:t> NEM</a:t>
            </a:r>
            <a:r>
              <a:rPr kumimoji="0" lang="en-US" sz="1800" b="0" i="0" u="none" strike="noStrike" cap="none" normalizeH="0" dirty="0" smtClean="0">
                <a:ln>
                  <a:noFill/>
                </a:ln>
                <a:solidFill>
                  <a:schemeClr val="tx1"/>
                </a:solidFill>
                <a:effectLst/>
                <a:latin typeface="Arial" pitchFamily="34" charset="0"/>
              </a:rPr>
              <a:t> Models  -------------------------------------------------------------   Value-Based Models</a:t>
            </a:r>
            <a:endParaRPr kumimoji="0" lang="en-US" sz="1800" b="0" i="0" u="none" strike="noStrike" cap="none" normalizeH="0" baseline="0" dirty="0" smtClean="0">
              <a:ln>
                <a:noFill/>
              </a:ln>
              <a:solidFill>
                <a:schemeClr val="tx1"/>
              </a:solidFill>
              <a:effectLst/>
              <a:latin typeface="Arial" pitchFamily="34" charset="0"/>
            </a:endParaRPr>
          </a:p>
        </p:txBody>
      </p:sp>
      <p:sp>
        <p:nvSpPr>
          <p:cNvPr id="5" name="Rectangle 4"/>
          <p:cNvSpPr>
            <a:spLocks noChangeArrowheads="1"/>
          </p:cNvSpPr>
          <p:nvPr/>
        </p:nvSpPr>
        <p:spPr bwMode="auto">
          <a:xfrm>
            <a:off x="551723" y="2858899"/>
            <a:ext cx="1554163" cy="2013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kumimoji="0" lang="en-US" sz="1400" b="0" i="0" u="none" strike="noStrike" cap="none" normalizeH="0" baseline="0" dirty="0" smtClean="0">
                <a:ln>
                  <a:noFill/>
                </a:ln>
                <a:solidFill>
                  <a:schemeClr val="tx1"/>
                </a:solidFill>
                <a:effectLst/>
                <a:latin typeface="Arial" pitchFamily="34" charset="0"/>
              </a:rPr>
              <a:t>Legacy policy</a:t>
            </a:r>
          </a:p>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lang="en-US" sz="1400" dirty="0" smtClean="0">
                <a:latin typeface="Arial" pitchFamily="34" charset="0"/>
              </a:rPr>
              <a:t>Customer charged net load when load &gt; gen</a:t>
            </a:r>
          </a:p>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kumimoji="0" lang="en-US" sz="1400" b="0" i="0" u="none" strike="noStrike" cap="none" normalizeH="0" baseline="0" dirty="0" smtClean="0">
                <a:ln>
                  <a:noFill/>
                </a:ln>
                <a:solidFill>
                  <a:schemeClr val="tx1"/>
                </a:solidFill>
                <a:effectLst/>
                <a:latin typeface="Arial" pitchFamily="34" charset="0"/>
              </a:rPr>
              <a:t>Gen</a:t>
            </a:r>
            <a:r>
              <a:rPr kumimoji="0" lang="en-US" sz="1400" b="0" i="0" u="none" strike="noStrike" cap="none" normalizeH="0" dirty="0" smtClean="0">
                <a:ln>
                  <a:noFill/>
                </a:ln>
                <a:solidFill>
                  <a:schemeClr val="tx1"/>
                </a:solidFill>
                <a:effectLst/>
                <a:latin typeface="Arial" pitchFamily="34" charset="0"/>
              </a:rPr>
              <a:t> &gt; load, credited towards next bill</a:t>
            </a:r>
            <a:r>
              <a:rPr kumimoji="0" lang="en-US" sz="1400" b="0" i="0" u="none" strike="noStrike" cap="none" normalizeH="0" baseline="0" dirty="0" smtClean="0">
                <a:ln>
                  <a:noFill/>
                </a:ln>
                <a:solidFill>
                  <a:schemeClr val="tx1"/>
                </a:solidFill>
                <a:effectLst/>
                <a:latin typeface="Arial" pitchFamily="34" charset="0"/>
              </a:rPr>
              <a:t> </a:t>
            </a:r>
          </a:p>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lang="en-US" sz="1400" dirty="0" smtClean="0">
                <a:latin typeface="Arial" pitchFamily="34" charset="0"/>
              </a:rPr>
              <a:t>All kWh transactions at regulated retail rate</a:t>
            </a:r>
            <a:endParaRPr kumimoji="0" lang="en-US" sz="1400" b="0" i="0" u="none" strike="noStrike" cap="none" normalizeH="0" baseline="0" dirty="0" smtClean="0">
              <a:ln>
                <a:noFill/>
              </a:ln>
              <a:solidFill>
                <a:schemeClr val="tx1"/>
              </a:solidFill>
              <a:effectLst/>
              <a:latin typeface="Arial" pitchFamily="34" charset="0"/>
            </a:endParaRPr>
          </a:p>
          <a:p>
            <a:pPr marL="285750" marR="0" lvl="0" indent="-285750"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6" name="Rectangle 5"/>
          <p:cNvSpPr>
            <a:spLocks noChangeArrowheads="1"/>
          </p:cNvSpPr>
          <p:nvPr/>
        </p:nvSpPr>
        <p:spPr bwMode="blackWhite">
          <a:xfrm>
            <a:off x="549275" y="1847662"/>
            <a:ext cx="1554163" cy="812800"/>
          </a:xfrm>
          <a:prstGeom prst="rect">
            <a:avLst/>
          </a:prstGeom>
          <a:solidFill>
            <a:schemeClr val="accent6">
              <a:lumMod val="75000"/>
            </a:schemeClr>
          </a:solidFill>
          <a:ln>
            <a:noFill/>
          </a:ln>
          <a:effectLst/>
          <a:extLst/>
        </p:spPr>
        <p:txBody>
          <a:bodyPr vert="horz" wrap="square" lIns="0" tIns="0" rIns="0" bIns="0" numCol="1" anchor="ctr" anchorCtr="0" compatLnSpc="1">
            <a:prstTxWarp prst="textNoShape">
              <a:avLst/>
            </a:prstTxWarp>
            <a:noAutofit/>
          </a:bodyPr>
          <a:lstStyle/>
          <a:p>
            <a:pPr marL="0" marR="0" lvl="0" indent="0" algn="ctr" defTabSz="914400" rtl="0" eaLnBrk="1" fontAlgn="base" latinLnBrk="0" hangingPunct="1">
              <a:lnSpc>
                <a:spcPts val="17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Net Energy Metering</a:t>
            </a:r>
            <a:endParaRPr kumimoji="0" lang="en-US" sz="1800" b="0" i="0" u="none" strike="noStrike" cap="none" normalizeH="0" baseline="0" dirty="0" smtClean="0">
              <a:ln>
                <a:noFill/>
              </a:ln>
              <a:solidFill>
                <a:schemeClr val="tx1"/>
              </a:solidFill>
              <a:effectLst/>
              <a:latin typeface="Arial" pitchFamily="34" charset="0"/>
            </a:endParaRPr>
          </a:p>
        </p:txBody>
      </p:sp>
      <p:sp>
        <p:nvSpPr>
          <p:cNvPr id="7" name="Rectangle 6"/>
          <p:cNvSpPr>
            <a:spLocks noChangeArrowheads="1"/>
          </p:cNvSpPr>
          <p:nvPr/>
        </p:nvSpPr>
        <p:spPr bwMode="auto">
          <a:xfrm>
            <a:off x="7540625" y="2858899"/>
            <a:ext cx="1749290" cy="1649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168275" marR="0" lvl="0" indent="-168275" algn="l" defTabSz="914400" rtl="0" eaLnBrk="1" fontAlgn="base" latinLnBrk="0" hangingPunct="1">
              <a:lnSpc>
                <a:spcPct val="100000"/>
              </a:lnSpc>
              <a:spcBef>
                <a:spcPts val="1200"/>
              </a:spcBef>
              <a:spcAft>
                <a:spcPct val="0"/>
              </a:spcAft>
              <a:buClr>
                <a:schemeClr val="accent1"/>
              </a:buClr>
              <a:buSzPts val="1400"/>
              <a:buFont typeface="Arial" panose="020B0604020202020204" pitchFamily="34" charset="0"/>
              <a:buChar char="•"/>
              <a:tabLst/>
            </a:pPr>
            <a:r>
              <a:rPr kumimoji="0" lang="en-US" sz="1400" b="0" i="0" u="none" strike="noStrike" cap="none" normalizeH="0" baseline="0" dirty="0" smtClean="0">
                <a:ln>
                  <a:noFill/>
                </a:ln>
                <a:solidFill>
                  <a:schemeClr val="tx1"/>
                </a:solidFill>
                <a:effectLst/>
                <a:latin typeface="Arial" pitchFamily="34" charset="0"/>
              </a:rPr>
              <a:t>Granular: location- and time-differentiated</a:t>
            </a:r>
          </a:p>
          <a:p>
            <a:pPr marL="168275" marR="0" lvl="0" indent="-168275" algn="l" defTabSz="914400" rtl="0" eaLnBrk="1" fontAlgn="base" latinLnBrk="0" hangingPunct="1">
              <a:lnSpc>
                <a:spcPct val="100000"/>
              </a:lnSpc>
              <a:spcBef>
                <a:spcPts val="1200"/>
              </a:spcBef>
              <a:spcAft>
                <a:spcPct val="0"/>
              </a:spcAft>
              <a:buClr>
                <a:schemeClr val="accent1"/>
              </a:buClr>
              <a:buSzPts val="1400"/>
              <a:buFont typeface="Arial" panose="020B0604020202020204" pitchFamily="34" charset="0"/>
              <a:buChar char="•"/>
              <a:tabLst/>
            </a:pPr>
            <a:r>
              <a:rPr lang="en-US" sz="1400" dirty="0" smtClean="0">
                <a:latin typeface="Arial" pitchFamily="34" charset="0"/>
              </a:rPr>
              <a:t>Pays for capacity, energy, ancillary services</a:t>
            </a:r>
          </a:p>
          <a:p>
            <a:pPr marL="168275" marR="0" lvl="0" indent="-168275" algn="l" defTabSz="914400" rtl="0" eaLnBrk="1" fontAlgn="base" latinLnBrk="0" hangingPunct="1">
              <a:lnSpc>
                <a:spcPct val="100000"/>
              </a:lnSpc>
              <a:spcBef>
                <a:spcPts val="1200"/>
              </a:spcBef>
              <a:spcAft>
                <a:spcPct val="0"/>
              </a:spcAft>
              <a:buClr>
                <a:schemeClr val="accent1"/>
              </a:buClr>
              <a:buSzPts val="1400"/>
              <a:buFont typeface="Arial" panose="020B0604020202020204" pitchFamily="34" charset="0"/>
              <a:buChar char="•"/>
              <a:tabLst/>
            </a:pPr>
            <a:r>
              <a:rPr kumimoji="0" lang="en-US" sz="1400" b="0" i="0" u="none" strike="noStrike" cap="none" normalizeH="0" baseline="0" dirty="0" smtClean="0">
                <a:ln>
                  <a:noFill/>
                </a:ln>
                <a:solidFill>
                  <a:schemeClr val="tx1"/>
                </a:solidFill>
                <a:effectLst/>
                <a:latin typeface="Arial" pitchFamily="34" charset="0"/>
              </a:rPr>
              <a:t>Recognizes avoided T&amp;D</a:t>
            </a:r>
            <a:r>
              <a:rPr kumimoji="0" lang="en-US" sz="1400" b="0" i="0" u="none" strike="noStrike" cap="none" normalizeH="0" dirty="0" smtClean="0">
                <a:ln>
                  <a:noFill/>
                </a:ln>
                <a:solidFill>
                  <a:schemeClr val="tx1"/>
                </a:solidFill>
                <a:effectLst/>
                <a:latin typeface="Arial" pitchFamily="34" charset="0"/>
              </a:rPr>
              <a:t> investment</a:t>
            </a:r>
          </a:p>
          <a:p>
            <a:pPr marL="168275" marR="0" lvl="0" indent="-168275" algn="l" defTabSz="914400" rtl="0" eaLnBrk="1" fontAlgn="base" latinLnBrk="0" hangingPunct="1">
              <a:lnSpc>
                <a:spcPct val="100000"/>
              </a:lnSpc>
              <a:spcBef>
                <a:spcPts val="1200"/>
              </a:spcBef>
              <a:spcAft>
                <a:spcPct val="0"/>
              </a:spcAft>
              <a:buClr>
                <a:schemeClr val="accent1"/>
              </a:buClr>
              <a:buSzPts val="1400"/>
              <a:buFont typeface="Arial" panose="020B0604020202020204" pitchFamily="34" charset="0"/>
              <a:buChar char="•"/>
              <a:tabLst/>
            </a:pPr>
            <a:r>
              <a:rPr lang="en-US" sz="1400" baseline="0" dirty="0" smtClean="0">
                <a:latin typeface="Arial" pitchFamily="34" charset="0"/>
              </a:rPr>
              <a:t>Recognizes</a:t>
            </a:r>
            <a:r>
              <a:rPr lang="en-US" sz="1400" dirty="0" smtClean="0">
                <a:latin typeface="Arial" pitchFamily="34" charset="0"/>
              </a:rPr>
              <a:t> environmental attributes</a:t>
            </a:r>
            <a:endParaRPr kumimoji="0" lang="en-US" sz="1800" b="0" i="0" u="none" strike="noStrike" cap="none" normalizeH="0" baseline="0" dirty="0" smtClean="0">
              <a:ln>
                <a:noFill/>
              </a:ln>
              <a:solidFill>
                <a:schemeClr val="tx1"/>
              </a:solidFill>
              <a:effectLst/>
              <a:latin typeface="Arial" pitchFamily="34" charset="0"/>
            </a:endParaRPr>
          </a:p>
        </p:txBody>
      </p:sp>
      <p:sp>
        <p:nvSpPr>
          <p:cNvPr id="8" name="Rectangle 7"/>
          <p:cNvSpPr>
            <a:spLocks noChangeArrowheads="1"/>
          </p:cNvSpPr>
          <p:nvPr/>
        </p:nvSpPr>
        <p:spPr bwMode="blackWhite">
          <a:xfrm>
            <a:off x="7521575" y="1847662"/>
            <a:ext cx="1554163" cy="812800"/>
          </a:xfrm>
          <a:prstGeom prst="rect">
            <a:avLst/>
          </a:prstGeom>
          <a:solidFill>
            <a:srgbClr val="B7FF93"/>
          </a:solidFill>
          <a:ln>
            <a:noFill/>
          </a:ln>
          <a:effectLst/>
          <a:extLst/>
        </p:spPr>
        <p:txBody>
          <a:bodyPr vert="horz" wrap="square" lIns="0" tIns="0" rIns="0" bIns="0" numCol="1" anchor="ctr" anchorCtr="0" compatLnSpc="1">
            <a:prstTxWarp prst="textNoShape">
              <a:avLst/>
            </a:prstTxWarp>
            <a:noAutofit/>
          </a:bodyPr>
          <a:lstStyle/>
          <a:p>
            <a:pPr marL="0" marR="0" lvl="0" indent="0" algn="ctr" defTabSz="914400" rtl="0" eaLnBrk="1" fontAlgn="base" latinLnBrk="0" hangingPunct="1">
              <a:lnSpc>
                <a:spcPts val="17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Value-Based Pricing</a:t>
            </a:r>
          </a:p>
          <a:p>
            <a:pPr marL="0" marR="0" lvl="0" indent="0" algn="ctr" defTabSz="914400" rtl="0" eaLnBrk="1" fontAlgn="base" latinLnBrk="0" hangingPunct="1">
              <a:lnSpc>
                <a:spcPts val="1700"/>
              </a:lnSpc>
              <a:spcBef>
                <a:spcPct val="0"/>
              </a:spcBef>
              <a:spcAft>
                <a:spcPct val="0"/>
              </a:spcAft>
              <a:buClrTx/>
              <a:buSzTx/>
              <a:buFontTx/>
              <a:buNone/>
              <a:tabLst/>
            </a:pPr>
            <a:r>
              <a:rPr lang="en-US" sz="1600" b="1" dirty="0" smtClean="0">
                <a:latin typeface="Arial" pitchFamily="34" charset="0"/>
              </a:rPr>
              <a:t>Strunk/Geffert</a:t>
            </a:r>
            <a:endParaRPr kumimoji="0" lang="en-US" sz="1800" b="0" i="0" u="none" strike="noStrike" cap="none" normalizeH="0" baseline="0" dirty="0" smtClean="0">
              <a:ln>
                <a:noFill/>
              </a:ln>
              <a:solidFill>
                <a:schemeClr val="tx1"/>
              </a:solidFill>
              <a:effectLst/>
              <a:latin typeface="Arial" pitchFamily="34" charset="0"/>
            </a:endParaRPr>
          </a:p>
        </p:txBody>
      </p:sp>
      <p:sp>
        <p:nvSpPr>
          <p:cNvPr id="9" name="Rectangle 8"/>
          <p:cNvSpPr>
            <a:spLocks noChangeArrowheads="1"/>
          </p:cNvSpPr>
          <p:nvPr/>
        </p:nvSpPr>
        <p:spPr bwMode="blackWhite">
          <a:xfrm>
            <a:off x="2355435" y="1844414"/>
            <a:ext cx="1554163" cy="812800"/>
          </a:xfrm>
          <a:prstGeom prst="rect">
            <a:avLst/>
          </a:prstGeom>
          <a:solidFill>
            <a:schemeClr val="accent5">
              <a:lumMod val="40000"/>
              <a:lumOff val="60000"/>
            </a:schemeClr>
          </a:solidFill>
          <a:ln>
            <a:noFill/>
          </a:ln>
          <a:effectLst/>
          <a:extLst/>
        </p:spPr>
        <p:txBody>
          <a:bodyPr vert="horz" wrap="square" lIns="0" tIns="0" rIns="0" bIns="0" numCol="1" anchor="ctr" anchorCtr="0" compatLnSpc="1">
            <a:prstTxWarp prst="textNoShape">
              <a:avLst/>
            </a:prstTxWarp>
            <a:noAutofit/>
          </a:bodyPr>
          <a:lstStyle/>
          <a:p>
            <a:pPr marL="0" marR="0" lvl="0" indent="0" algn="ctr" defTabSz="914400" rtl="0" eaLnBrk="1" fontAlgn="base" latinLnBrk="0" hangingPunct="1">
              <a:lnSpc>
                <a:spcPts val="17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Net Energy Metering (Enhanced)</a:t>
            </a:r>
            <a:endParaRPr kumimoji="0" lang="en-US" sz="1800" b="0" i="0" u="none" strike="noStrike" cap="none" normalizeH="0" baseline="0" dirty="0" smtClean="0">
              <a:ln>
                <a:noFill/>
              </a:ln>
              <a:solidFill>
                <a:schemeClr val="tx1"/>
              </a:solidFill>
              <a:effectLst/>
              <a:latin typeface="Arial" pitchFamily="34" charset="0"/>
            </a:endParaRPr>
          </a:p>
        </p:txBody>
      </p:sp>
      <p:sp>
        <p:nvSpPr>
          <p:cNvPr id="10" name="Rectangle 9"/>
          <p:cNvSpPr>
            <a:spLocks noChangeArrowheads="1"/>
          </p:cNvSpPr>
          <p:nvPr/>
        </p:nvSpPr>
        <p:spPr bwMode="auto">
          <a:xfrm>
            <a:off x="2359529" y="2855651"/>
            <a:ext cx="1554163" cy="2013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kumimoji="0" lang="en-US" sz="1400" b="0" i="0" u="none" strike="noStrike" cap="none" normalizeH="0" baseline="0" dirty="0" smtClean="0">
                <a:ln>
                  <a:noFill/>
                </a:ln>
                <a:solidFill>
                  <a:schemeClr val="tx1"/>
                </a:solidFill>
                <a:effectLst/>
                <a:latin typeface="Arial" pitchFamily="34" charset="0"/>
              </a:rPr>
              <a:t>Higher per customer and/or</a:t>
            </a:r>
            <a:r>
              <a:rPr kumimoji="0" lang="en-US" sz="1400" b="0" i="0" u="none" strike="noStrike" cap="none" normalizeH="0" dirty="0" smtClean="0">
                <a:ln>
                  <a:noFill/>
                </a:ln>
                <a:solidFill>
                  <a:schemeClr val="tx1"/>
                </a:solidFill>
                <a:effectLst/>
                <a:latin typeface="Arial" pitchFamily="34" charset="0"/>
              </a:rPr>
              <a:t> per kW fees for DG owners</a:t>
            </a:r>
            <a:endParaRPr kumimoji="0" lang="en-US" sz="1400" b="0" i="0" u="none" strike="noStrike" cap="none" normalizeH="0" baseline="0" dirty="0" smtClean="0">
              <a:ln>
                <a:noFill/>
              </a:ln>
              <a:solidFill>
                <a:schemeClr val="tx1"/>
              </a:solidFill>
              <a:effectLst/>
              <a:latin typeface="Arial" pitchFamily="34" charset="0"/>
            </a:endParaRPr>
          </a:p>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kumimoji="0" lang="en-US" sz="1400" b="0" i="0" u="none" strike="noStrike" cap="none" normalizeH="0" baseline="0" dirty="0" smtClean="0">
                <a:ln>
                  <a:noFill/>
                </a:ln>
                <a:solidFill>
                  <a:schemeClr val="tx1"/>
                </a:solidFill>
                <a:effectLst/>
                <a:latin typeface="Arial" pitchFamily="34" charset="0"/>
              </a:rPr>
              <a:t>Separate rate classes</a:t>
            </a:r>
          </a:p>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r>
              <a:rPr lang="en-US" sz="1400" dirty="0" smtClean="0">
                <a:latin typeface="Arial" pitchFamily="34" charset="0"/>
              </a:rPr>
              <a:t>Surplus generation sold at utility’s avoided generation cost</a:t>
            </a:r>
          </a:p>
          <a:p>
            <a:pPr marL="168275" marR="0" lvl="0" indent="-168275" algn="l" defTabSz="914400" rtl="0" eaLnBrk="1" fontAlgn="base" latinLnBrk="0" hangingPunct="1">
              <a:spcBef>
                <a:spcPts val="600"/>
              </a:spcBef>
              <a:spcAft>
                <a:spcPct val="0"/>
              </a:spcAft>
              <a:buClr>
                <a:schemeClr val="accent1"/>
              </a:buClr>
              <a:buSzPts val="1400"/>
              <a:buFont typeface="Arial" panose="020B0604020202020204" pitchFamily="34" charset="0"/>
              <a:buChar char="•"/>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1" name="Rectangle 10"/>
          <p:cNvSpPr>
            <a:spLocks noChangeArrowheads="1"/>
          </p:cNvSpPr>
          <p:nvPr/>
        </p:nvSpPr>
        <p:spPr bwMode="blackWhite">
          <a:xfrm>
            <a:off x="5786743" y="1844414"/>
            <a:ext cx="1554163" cy="812800"/>
          </a:xfrm>
          <a:prstGeom prst="rect">
            <a:avLst/>
          </a:prstGeom>
          <a:solidFill>
            <a:srgbClr val="EAFFC1"/>
          </a:solidFill>
          <a:ln>
            <a:noFill/>
          </a:ln>
          <a:effectLst/>
          <a:extLst/>
        </p:spPr>
        <p:txBody>
          <a:bodyPr vert="horz" wrap="square" lIns="0" tIns="0" rIns="0" bIns="0" numCol="1" anchor="ctr" anchorCtr="0" compatLnSpc="1">
            <a:prstTxWarp prst="textNoShape">
              <a:avLst/>
            </a:prstTxWarp>
            <a:noAutofit/>
          </a:bodyPr>
          <a:lstStyle/>
          <a:p>
            <a:pPr marL="0" marR="0" lvl="0" indent="0" algn="ctr" defTabSz="914400" rtl="0" eaLnBrk="1" fontAlgn="base" latinLnBrk="0" hangingPunct="1">
              <a:lnSpc>
                <a:spcPts val="17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Value of Solar</a:t>
            </a:r>
          </a:p>
        </p:txBody>
      </p:sp>
      <p:sp>
        <p:nvSpPr>
          <p:cNvPr id="12" name="Rectangle 11"/>
          <p:cNvSpPr>
            <a:spLocks noChangeArrowheads="1"/>
          </p:cNvSpPr>
          <p:nvPr/>
        </p:nvSpPr>
        <p:spPr bwMode="auto">
          <a:xfrm>
            <a:off x="5805793" y="2855651"/>
            <a:ext cx="1749290" cy="1649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285750" marR="0" lvl="0" indent="-285750" algn="l" defTabSz="914400" rtl="0" eaLnBrk="1" fontAlgn="base" latinLnBrk="0" hangingPunct="1">
              <a:lnSpc>
                <a:spcPct val="100000"/>
              </a:lnSpc>
              <a:spcBef>
                <a:spcPts val="1200"/>
              </a:spcBef>
              <a:spcAft>
                <a:spcPct val="0"/>
              </a:spcAft>
              <a:buClr>
                <a:schemeClr val="accent1"/>
              </a:buClr>
              <a:buSzPts val="1400"/>
              <a:buFont typeface="Arial" panose="020B0604020202020204" pitchFamily="34" charset="0"/>
              <a:buChar char="•"/>
              <a:tabLst/>
            </a:pPr>
            <a:endParaRPr kumimoji="0" lang="en-US" sz="1400" b="0" i="0" u="none" strike="noStrike" cap="none" normalizeH="0" baseline="0" dirty="0" smtClean="0">
              <a:ln>
                <a:noFill/>
              </a:ln>
              <a:solidFill>
                <a:schemeClr val="tx1"/>
              </a:solidFill>
              <a:effectLst/>
              <a:latin typeface="Arial" pitchFamily="34" charset="0"/>
            </a:endParaRPr>
          </a:p>
        </p:txBody>
      </p:sp>
      <p:sp>
        <p:nvSpPr>
          <p:cNvPr id="13" name="Rectangle 12"/>
          <p:cNvSpPr>
            <a:spLocks noChangeArrowheads="1"/>
          </p:cNvSpPr>
          <p:nvPr/>
        </p:nvSpPr>
        <p:spPr bwMode="auto">
          <a:xfrm>
            <a:off x="5790677" y="2875107"/>
            <a:ext cx="1749290" cy="1649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168275" lvl="0" indent="-168275" algn="l" eaLnBrk="1" hangingPunct="1">
              <a:spcBef>
                <a:spcPts val="1200"/>
              </a:spcBef>
              <a:buClr>
                <a:schemeClr val="accent1"/>
              </a:buClr>
              <a:buSzPts val="1400"/>
              <a:buFont typeface="Arial" panose="020B0604020202020204" pitchFamily="34" charset="0"/>
              <a:buChar char="•"/>
            </a:pPr>
            <a:r>
              <a:rPr lang="en-US" sz="1400" dirty="0" smtClean="0">
                <a:latin typeface="Arial" pitchFamily="34" charset="0"/>
              </a:rPr>
              <a:t>Build-up value encompasses: avoided fuel, avoided carbon, avoided G, T and D capacity </a:t>
            </a:r>
          </a:p>
          <a:p>
            <a:pPr marL="168275" lvl="0" indent="-168275" algn="l" eaLnBrk="1" hangingPunct="1">
              <a:spcBef>
                <a:spcPts val="1200"/>
              </a:spcBef>
              <a:buClr>
                <a:schemeClr val="accent1"/>
              </a:buClr>
              <a:buSzPts val="1400"/>
              <a:buFont typeface="Arial" panose="020B0604020202020204" pitchFamily="34" charset="0"/>
              <a:buChar char="•"/>
            </a:pPr>
            <a:r>
              <a:rPr lang="en-US" sz="1400" dirty="0" smtClean="0">
                <a:latin typeface="Arial" pitchFamily="34" charset="0"/>
              </a:rPr>
              <a:t>Forecast and paid over a long period (20 or 25 years)</a:t>
            </a:r>
            <a:endParaRPr lang="en-US" sz="1800" dirty="0">
              <a:latin typeface="Arial" pitchFamily="34" charset="0"/>
            </a:endParaRPr>
          </a:p>
        </p:txBody>
      </p:sp>
      <p:sp>
        <p:nvSpPr>
          <p:cNvPr id="14" name="Rectangle 13"/>
          <p:cNvSpPr>
            <a:spLocks noChangeArrowheads="1"/>
          </p:cNvSpPr>
          <p:nvPr/>
        </p:nvSpPr>
        <p:spPr bwMode="blackWhite">
          <a:xfrm>
            <a:off x="4071367" y="1841166"/>
            <a:ext cx="1554163" cy="812800"/>
          </a:xfrm>
          <a:prstGeom prst="rect">
            <a:avLst/>
          </a:prstGeom>
          <a:solidFill>
            <a:srgbClr val="FFFFCC"/>
          </a:solidFill>
          <a:ln>
            <a:noFill/>
          </a:ln>
          <a:effectLst/>
          <a:extLst/>
        </p:spPr>
        <p:txBody>
          <a:bodyPr vert="horz" wrap="square" lIns="0" tIns="0" rIns="0" bIns="0" numCol="1" anchor="ctr" anchorCtr="0" compatLnSpc="1">
            <a:prstTxWarp prst="textNoShape">
              <a:avLst/>
            </a:prstTxWarp>
            <a:noAutofit/>
          </a:bodyPr>
          <a:lstStyle/>
          <a:p>
            <a:pPr marL="0" marR="0" lvl="0" indent="0" algn="ctr" defTabSz="914400" rtl="0" eaLnBrk="1" fontAlgn="base" latinLnBrk="0" hangingPunct="1">
              <a:lnSpc>
                <a:spcPts val="17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rPr>
              <a:t>Hybrid</a:t>
            </a:r>
          </a:p>
        </p:txBody>
      </p:sp>
      <p:sp>
        <p:nvSpPr>
          <p:cNvPr id="15" name="Rectangle 14"/>
          <p:cNvSpPr>
            <a:spLocks noChangeArrowheads="1"/>
          </p:cNvSpPr>
          <p:nvPr/>
        </p:nvSpPr>
        <p:spPr bwMode="auto">
          <a:xfrm>
            <a:off x="4060635" y="2871859"/>
            <a:ext cx="1749290" cy="1649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p>
            <a:pPr marL="168275" lvl="0" indent="-168275" algn="l" eaLnBrk="1" hangingPunct="1">
              <a:spcBef>
                <a:spcPts val="1200"/>
              </a:spcBef>
              <a:buClr>
                <a:schemeClr val="accent1"/>
              </a:buClr>
              <a:buSzPts val="1400"/>
              <a:buFont typeface="Arial" panose="020B0604020202020204" pitchFamily="34" charset="0"/>
              <a:buChar char="•"/>
            </a:pPr>
            <a:r>
              <a:rPr lang="en-US" sz="1400" dirty="0" smtClean="0">
                <a:latin typeface="Arial" pitchFamily="34" charset="0"/>
              </a:rPr>
              <a:t>Alternative 1 to encourage storage:  NEM, but no payments for surplus generation</a:t>
            </a:r>
          </a:p>
          <a:p>
            <a:pPr marL="168275" lvl="0" indent="-168275" algn="l" eaLnBrk="1" hangingPunct="1">
              <a:spcBef>
                <a:spcPts val="1200"/>
              </a:spcBef>
              <a:buClr>
                <a:schemeClr val="accent1"/>
              </a:buClr>
              <a:buSzPts val="1400"/>
              <a:buFont typeface="Arial" panose="020B0604020202020204" pitchFamily="34" charset="0"/>
              <a:buChar char="•"/>
            </a:pPr>
            <a:r>
              <a:rPr lang="en-US" sz="1400" dirty="0" smtClean="0">
                <a:latin typeface="Arial" pitchFamily="34" charset="0"/>
              </a:rPr>
              <a:t>Alternative 2 for precise intra-month flows: </a:t>
            </a:r>
            <a:r>
              <a:rPr lang="en-US" sz="1400" dirty="0"/>
              <a:t>Tracks cumulative withdrawals (charged at retail rate) and injections (paid at a lower rate, capped at amount withdrawn</a:t>
            </a:r>
            <a:r>
              <a:rPr lang="en-US" sz="1400" dirty="0" smtClean="0"/>
              <a:t>)</a:t>
            </a:r>
            <a:endParaRPr lang="en-US" sz="1400" dirty="0" smtClean="0">
              <a:latin typeface="Arial" pitchFamily="34" charset="0"/>
            </a:endParaRPr>
          </a:p>
          <a:p>
            <a:pPr marL="285750" lvl="0" indent="-285750" algn="l" eaLnBrk="1" hangingPunct="1">
              <a:spcBef>
                <a:spcPts val="1200"/>
              </a:spcBef>
              <a:buClr>
                <a:schemeClr val="accent1"/>
              </a:buClr>
              <a:buSzPts val="1400"/>
              <a:buFont typeface="Arial" panose="020B0604020202020204" pitchFamily="34" charset="0"/>
              <a:buChar char="•"/>
            </a:pPr>
            <a:endParaRPr lang="en-US" sz="1800" dirty="0">
              <a:latin typeface="Arial" pitchFamily="34" charset="0"/>
            </a:endParaRPr>
          </a:p>
        </p:txBody>
      </p:sp>
    </p:spTree>
    <p:extLst>
      <p:ext uri="{BB962C8B-B14F-4D97-AF65-F5344CB8AC3E}">
        <p14:creationId xmlns:p14="http://schemas.microsoft.com/office/powerpoint/2010/main" val="4128842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Energy Metering (NEM):</a:t>
            </a:r>
            <a:br>
              <a:rPr lang="en-US" dirty="0" smtClean="0"/>
            </a:br>
            <a:r>
              <a:rPr lang="en-US" dirty="0" smtClean="0"/>
              <a:t>The Initial </a:t>
            </a:r>
            <a:r>
              <a:rPr lang="en-US" dirty="0"/>
              <a:t>P</a:t>
            </a:r>
            <a:r>
              <a:rPr lang="en-US" dirty="0" smtClean="0"/>
              <a:t>rescription</a:t>
            </a:r>
            <a:endParaRPr lang="en-US" dirty="0"/>
          </a:p>
        </p:txBody>
      </p:sp>
      <p:sp>
        <p:nvSpPr>
          <p:cNvPr id="4" name="Rectangle 3"/>
          <p:cNvSpPr txBox="1">
            <a:spLocks noChangeArrowheads="1"/>
          </p:cNvSpPr>
          <p:nvPr/>
        </p:nvSpPr>
        <p:spPr bwMode="gray">
          <a:xfrm>
            <a:off x="516959" y="1441763"/>
            <a:ext cx="8567283" cy="2415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lnSpc>
                <a:spcPct val="90000"/>
              </a:lnSpc>
              <a:buClr>
                <a:schemeClr val="accent1"/>
              </a:buClr>
            </a:pPr>
            <a:r>
              <a:rPr lang="en-US" altLang="en-US" sz="2000" kern="0" dirty="0" smtClean="0"/>
              <a:t>NEM provides a way to compensate customers for delivering energy to the grid:  </a:t>
            </a:r>
          </a:p>
          <a:p>
            <a:pPr lvl="1">
              <a:lnSpc>
                <a:spcPct val="90000"/>
              </a:lnSpc>
              <a:buClr>
                <a:schemeClr val="accent1"/>
              </a:buClr>
            </a:pPr>
            <a:r>
              <a:rPr lang="en-US" altLang="en-US" sz="1800" kern="0" dirty="0" smtClean="0"/>
              <a:t>Compensation for exports is equal to the full retail rate (may include G, T and D)</a:t>
            </a:r>
          </a:p>
          <a:p>
            <a:pPr lvl="1">
              <a:buClr>
                <a:schemeClr val="accent1"/>
              </a:buClr>
            </a:pPr>
            <a:r>
              <a:rPr lang="en-US" altLang="en-US" sz="1800" kern="0" dirty="0" smtClean="0"/>
              <a:t>Customers pay the utility for electricity consumed from the grid at standard retail rates</a:t>
            </a:r>
          </a:p>
          <a:p>
            <a:pPr>
              <a:buClr>
                <a:schemeClr val="accent1"/>
              </a:buClr>
            </a:pPr>
            <a:r>
              <a:rPr lang="en-US" altLang="en-US" sz="2000" kern="0" dirty="0" smtClean="0"/>
              <a:t>Nearly every state has a NEM policy for </a:t>
            </a:r>
            <a:r>
              <a:rPr lang="en-US" sz="2000" kern="0" dirty="0" smtClean="0"/>
              <a:t>residential and small commercial customers </a:t>
            </a:r>
            <a:endParaRPr lang="en-US" altLang="en-US" sz="2000" kern="0" dirty="0" smtClean="0"/>
          </a:p>
          <a:p>
            <a:pPr lvl="1">
              <a:lnSpc>
                <a:spcPct val="90000"/>
              </a:lnSpc>
            </a:pPr>
            <a:endParaRPr lang="en-US" altLang="en-US" kern="0" dirty="0" smtClean="0"/>
          </a:p>
          <a:p>
            <a:pPr>
              <a:lnSpc>
                <a:spcPct val="90000"/>
              </a:lnSpc>
            </a:pPr>
            <a:endParaRPr lang="en-US" altLang="en-US" kern="0" dirty="0"/>
          </a:p>
        </p:txBody>
      </p:sp>
      <p:sp>
        <p:nvSpPr>
          <p:cNvPr id="5" name="Rectangle 2"/>
          <p:cNvSpPr>
            <a:spLocks noChangeArrowheads="1"/>
          </p:cNvSpPr>
          <p:nvPr/>
        </p:nvSpPr>
        <p:spPr bwMode="auto">
          <a:xfrm>
            <a:off x="1109995" y="5049214"/>
            <a:ext cx="7211061" cy="514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lvl="0" algn="ctr" eaLnBrk="1" hangingPunct="1">
              <a:spcBef>
                <a:spcPct val="0"/>
              </a:spcBef>
            </a:pPr>
            <a:r>
              <a:rPr lang="en-US" sz="2000" b="1" dirty="0"/>
              <a:t>The initial prescription helped to facilitate the installation of DG resources for early adopters, but…</a:t>
            </a:r>
          </a:p>
        </p:txBody>
      </p:sp>
      <p:grpSp>
        <p:nvGrpSpPr>
          <p:cNvPr id="6" name="Group 5"/>
          <p:cNvGrpSpPr/>
          <p:nvPr/>
        </p:nvGrpSpPr>
        <p:grpSpPr>
          <a:xfrm>
            <a:off x="675094" y="4814259"/>
            <a:ext cx="8267700" cy="979874"/>
            <a:chOff x="675094" y="5865777"/>
            <a:chExt cx="8267700" cy="726332"/>
          </a:xfrm>
        </p:grpSpPr>
        <p:cxnSp>
          <p:nvCxnSpPr>
            <p:cNvPr id="7" name="Straight Connector 6"/>
            <p:cNvCxnSpPr/>
            <p:nvPr/>
          </p:nvCxnSpPr>
          <p:spPr bwMode="auto">
            <a:xfrm>
              <a:off x="675094" y="5865777"/>
              <a:ext cx="8267700" cy="0"/>
            </a:xfrm>
            <a:prstGeom prst="line">
              <a:avLst/>
            </a:prstGeom>
            <a:solidFill>
              <a:schemeClr val="accent1"/>
            </a:solidFill>
            <a:ln w="285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p:nvPr/>
          </p:nvCxnSpPr>
          <p:spPr bwMode="auto">
            <a:xfrm>
              <a:off x="675094" y="6592109"/>
              <a:ext cx="8267700" cy="0"/>
            </a:xfrm>
            <a:prstGeom prst="line">
              <a:avLst/>
            </a:prstGeom>
            <a:solidFill>
              <a:schemeClr val="accent1"/>
            </a:solidFill>
            <a:ln w="285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354296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NEM as it has Existed Doesn’t Work</a:t>
            </a:r>
            <a:endParaRPr lang="en-US" dirty="0"/>
          </a:p>
        </p:txBody>
      </p:sp>
      <p:sp>
        <p:nvSpPr>
          <p:cNvPr id="4" name="Rectangle 3"/>
          <p:cNvSpPr txBox="1">
            <a:spLocks noChangeArrowheads="1"/>
          </p:cNvSpPr>
          <p:nvPr/>
        </p:nvSpPr>
        <p:spPr bwMode="gray">
          <a:xfrm>
            <a:off x="731838" y="1418909"/>
            <a:ext cx="8130222" cy="3096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marL="174625" lvl="1" indent="-174625">
              <a:spcBef>
                <a:spcPts val="1200"/>
              </a:spcBef>
              <a:spcAft>
                <a:spcPts val="600"/>
              </a:spcAft>
              <a:buClr>
                <a:schemeClr val="accent1"/>
              </a:buClr>
              <a:buFont typeface="Arial" panose="020B0604020202020204" pitchFamily="34" charset="0"/>
              <a:buChar char="•"/>
            </a:pPr>
            <a:r>
              <a:rPr lang="en-US" sz="1800" kern="0" dirty="0" smtClean="0"/>
              <a:t>Rate designs are typically non-cost reflective</a:t>
            </a:r>
          </a:p>
          <a:p>
            <a:pPr marL="174625" lvl="1" indent="-174625">
              <a:spcBef>
                <a:spcPts val="1200"/>
              </a:spcBef>
              <a:spcAft>
                <a:spcPts val="600"/>
              </a:spcAft>
              <a:buClr>
                <a:schemeClr val="accent1"/>
              </a:buClr>
              <a:buFont typeface="Arial" panose="020B0604020202020204" pitchFamily="34" charset="0"/>
              <a:buChar char="•"/>
            </a:pPr>
            <a:r>
              <a:rPr lang="en-US" sz="1800" kern="0" dirty="0" smtClean="0"/>
              <a:t>Customers are compensated for renewables output at more than the avoided costs</a:t>
            </a:r>
          </a:p>
          <a:p>
            <a:pPr marL="174625" lvl="1" indent="-174625">
              <a:spcBef>
                <a:spcPts val="1200"/>
              </a:spcBef>
              <a:spcAft>
                <a:spcPts val="600"/>
              </a:spcAft>
              <a:buClr>
                <a:schemeClr val="accent1"/>
              </a:buClr>
              <a:buFont typeface="Arial" panose="020B0604020202020204" pitchFamily="34" charset="0"/>
              <a:buChar char="•"/>
            </a:pPr>
            <a:r>
              <a:rPr lang="en-US" sz="1800" kern="0" dirty="0" smtClean="0"/>
              <a:t>No compensation to the utility for providing backup service when customer’s generation resource is offline</a:t>
            </a:r>
          </a:p>
          <a:p>
            <a:pPr>
              <a:spcBef>
                <a:spcPts val="1200"/>
              </a:spcBef>
              <a:spcAft>
                <a:spcPts val="600"/>
              </a:spcAft>
              <a:buClr>
                <a:schemeClr val="accent1"/>
              </a:buClr>
              <a:buFont typeface="Arial" panose="020B0604020202020204" pitchFamily="34" charset="0"/>
              <a:buChar char="•"/>
            </a:pPr>
            <a:r>
              <a:rPr lang="en-US" sz="1800" kern="0" dirty="0" smtClean="0"/>
              <a:t>The volume of NEM subsidies is growing and is seemingly unsustainable </a:t>
            </a:r>
          </a:p>
          <a:p>
            <a:pPr>
              <a:spcBef>
                <a:spcPts val="1200"/>
              </a:spcBef>
              <a:spcAft>
                <a:spcPts val="600"/>
              </a:spcAft>
              <a:buClr>
                <a:schemeClr val="accent1"/>
              </a:buClr>
              <a:buFont typeface="Arial" panose="020B0604020202020204" pitchFamily="34" charset="0"/>
              <a:buChar char="•"/>
            </a:pPr>
            <a:r>
              <a:rPr lang="en-US" sz="1800" kern="0" dirty="0" smtClean="0"/>
              <a:t>Legislatures have taken on NEM and have passed bills in over a dozen states</a:t>
            </a:r>
          </a:p>
          <a:p>
            <a:pPr>
              <a:spcBef>
                <a:spcPts val="1800"/>
              </a:spcBef>
              <a:spcAft>
                <a:spcPts val="600"/>
              </a:spcAft>
            </a:pPr>
            <a:endParaRPr lang="en-US" sz="2400" kern="0" dirty="0"/>
          </a:p>
        </p:txBody>
      </p:sp>
      <p:sp>
        <p:nvSpPr>
          <p:cNvPr id="5" name="Rectangle 2"/>
          <p:cNvSpPr>
            <a:spLocks noChangeArrowheads="1"/>
          </p:cNvSpPr>
          <p:nvPr/>
        </p:nvSpPr>
        <p:spPr bwMode="auto">
          <a:xfrm>
            <a:off x="1501152" y="5457179"/>
            <a:ext cx="6591593" cy="584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Autofit/>
          </a:bodyPr>
          <a:lstStyle/>
          <a:p>
            <a:pPr lvl="0" algn="ctr" eaLnBrk="1" hangingPunct="1">
              <a:spcBef>
                <a:spcPct val="0"/>
              </a:spcBef>
            </a:pPr>
            <a:r>
              <a:rPr lang="en-US" b="1" dirty="0"/>
              <a:t>NEM has triggered under-recoveries and created cross subsidies from non-NEM customers to NEM customers</a:t>
            </a:r>
          </a:p>
        </p:txBody>
      </p:sp>
      <p:grpSp>
        <p:nvGrpSpPr>
          <p:cNvPr id="6" name="Group 5"/>
          <p:cNvGrpSpPr/>
          <p:nvPr/>
        </p:nvGrpSpPr>
        <p:grpSpPr>
          <a:xfrm>
            <a:off x="594360" y="5293231"/>
            <a:ext cx="8267700" cy="979874"/>
            <a:chOff x="675094" y="5865777"/>
            <a:chExt cx="8267700" cy="726332"/>
          </a:xfrm>
        </p:grpSpPr>
        <p:cxnSp>
          <p:nvCxnSpPr>
            <p:cNvPr id="7" name="Straight Connector 6"/>
            <p:cNvCxnSpPr/>
            <p:nvPr/>
          </p:nvCxnSpPr>
          <p:spPr bwMode="auto">
            <a:xfrm>
              <a:off x="675094" y="5865777"/>
              <a:ext cx="8267700" cy="0"/>
            </a:xfrm>
            <a:prstGeom prst="line">
              <a:avLst/>
            </a:prstGeom>
            <a:solidFill>
              <a:schemeClr val="accent1"/>
            </a:solidFill>
            <a:ln w="285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p:nvPr/>
          </p:nvCxnSpPr>
          <p:spPr bwMode="auto">
            <a:xfrm>
              <a:off x="675094" y="6592109"/>
              <a:ext cx="8267700" cy="0"/>
            </a:xfrm>
            <a:prstGeom prst="line">
              <a:avLst/>
            </a:prstGeom>
            <a:solidFill>
              <a:schemeClr val="accent1"/>
            </a:solidFill>
            <a:ln w="285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1248519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Trends in NEM</a:t>
            </a:r>
            <a:endParaRPr lang="en-US" dirty="0"/>
          </a:p>
        </p:txBody>
      </p:sp>
      <p:sp>
        <p:nvSpPr>
          <p:cNvPr id="4" name="Rectangle 3"/>
          <p:cNvSpPr txBox="1">
            <a:spLocks noChangeArrowheads="1"/>
          </p:cNvSpPr>
          <p:nvPr/>
        </p:nvSpPr>
        <p:spPr bwMode="gray">
          <a:xfrm>
            <a:off x="516959" y="1716089"/>
            <a:ext cx="8567283" cy="2415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174625" indent="-174625" algn="l" rtl="0" eaLnBrk="1" fontAlgn="base" hangingPunct="1">
              <a:spcBef>
                <a:spcPct val="60000"/>
              </a:spcBef>
              <a:spcAft>
                <a:spcPct val="0"/>
              </a:spcAft>
              <a:buChar char="•"/>
              <a:defRPr sz="1600">
                <a:solidFill>
                  <a:schemeClr val="tx1"/>
                </a:solidFill>
                <a:latin typeface="+mn-lt"/>
                <a:ea typeface="+mn-ea"/>
                <a:cs typeface="+mn-cs"/>
                <a:sym typeface="Arial"/>
              </a:defRPr>
            </a:lvl1pPr>
            <a:lvl2pPr marL="342900"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2pPr>
            <a:lvl3pPr marL="515938" indent="-171450" algn="l" rtl="0" eaLnBrk="1" fontAlgn="base" hangingPunct="1">
              <a:spcBef>
                <a:spcPct val="20000"/>
              </a:spcBef>
              <a:spcAft>
                <a:spcPct val="0"/>
              </a:spcAft>
              <a:buFont typeface="Arial" charset="0"/>
              <a:buChar char="-"/>
              <a:defRPr sz="1600">
                <a:solidFill>
                  <a:schemeClr val="tx1"/>
                </a:solidFill>
                <a:latin typeface="+mn-lt"/>
                <a:cs typeface="+mn-cs"/>
                <a:sym typeface="Arial"/>
              </a:defRPr>
            </a:lvl3pPr>
            <a:lvl4pPr marL="684213" indent="-166688" algn="l" rtl="0" eaLnBrk="1" fontAlgn="base" hangingPunct="1">
              <a:spcBef>
                <a:spcPct val="20000"/>
              </a:spcBef>
              <a:spcAft>
                <a:spcPct val="0"/>
              </a:spcAft>
              <a:buFont typeface="Arial" charset="0"/>
              <a:buChar char="-"/>
              <a:defRPr sz="1600">
                <a:solidFill>
                  <a:schemeClr val="tx1"/>
                </a:solidFill>
                <a:latin typeface="+mn-lt"/>
                <a:cs typeface="+mn-cs"/>
                <a:sym typeface="Arial"/>
              </a:defRPr>
            </a:lvl4pPr>
            <a:lvl5pPr marL="858838" indent="-173038" algn="l" rtl="0" eaLnBrk="1" fontAlgn="base" hangingPunct="1">
              <a:spcBef>
                <a:spcPct val="20000"/>
              </a:spcBef>
              <a:spcAft>
                <a:spcPct val="0"/>
              </a:spcAft>
              <a:buFont typeface="Arial" charset="0"/>
              <a:buChar char="-"/>
              <a:defRPr sz="1600">
                <a:solidFill>
                  <a:schemeClr val="tx1"/>
                </a:solidFill>
                <a:latin typeface="+mn-lt"/>
                <a:cs typeface="+mn-cs"/>
                <a:sym typeface="Arial"/>
              </a:defRPr>
            </a:lvl5pPr>
            <a:lvl6pPr marL="1316038" indent="-173038" algn="l" rtl="0" eaLnBrk="1" fontAlgn="base" hangingPunct="1">
              <a:spcBef>
                <a:spcPct val="20000"/>
              </a:spcBef>
              <a:spcAft>
                <a:spcPct val="0"/>
              </a:spcAft>
              <a:buFont typeface="Arial" charset="0"/>
              <a:buChar char="-"/>
              <a:defRPr sz="1600">
                <a:solidFill>
                  <a:schemeClr val="tx1"/>
                </a:solidFill>
                <a:latin typeface="+mn-lt"/>
                <a:cs typeface="+mn-cs"/>
              </a:defRPr>
            </a:lvl6pPr>
            <a:lvl7pPr marL="1773238" indent="-173038" algn="l" rtl="0" eaLnBrk="1" fontAlgn="base" hangingPunct="1">
              <a:spcBef>
                <a:spcPct val="20000"/>
              </a:spcBef>
              <a:spcAft>
                <a:spcPct val="0"/>
              </a:spcAft>
              <a:buFont typeface="Arial" charset="0"/>
              <a:buChar char="-"/>
              <a:defRPr sz="1600">
                <a:solidFill>
                  <a:schemeClr val="tx1"/>
                </a:solidFill>
                <a:latin typeface="+mn-lt"/>
                <a:cs typeface="+mn-cs"/>
              </a:defRPr>
            </a:lvl7pPr>
            <a:lvl8pPr marL="2230438" indent="-173038" algn="l" rtl="0" eaLnBrk="1" fontAlgn="base" hangingPunct="1">
              <a:spcBef>
                <a:spcPct val="20000"/>
              </a:spcBef>
              <a:spcAft>
                <a:spcPct val="0"/>
              </a:spcAft>
              <a:buFont typeface="Arial" charset="0"/>
              <a:buChar char="-"/>
              <a:defRPr sz="1600">
                <a:solidFill>
                  <a:schemeClr val="tx1"/>
                </a:solidFill>
                <a:latin typeface="+mn-lt"/>
                <a:cs typeface="+mn-cs"/>
              </a:defRPr>
            </a:lvl8pPr>
            <a:lvl9pPr marL="2687638" indent="-173038" algn="l" rtl="0" eaLnBrk="1" fontAlgn="base" hangingPunct="1">
              <a:spcBef>
                <a:spcPct val="20000"/>
              </a:spcBef>
              <a:spcAft>
                <a:spcPct val="0"/>
              </a:spcAft>
              <a:buFont typeface="Arial" charset="0"/>
              <a:buChar char="-"/>
              <a:defRPr sz="1600">
                <a:solidFill>
                  <a:schemeClr val="tx1"/>
                </a:solidFill>
                <a:latin typeface="+mn-lt"/>
                <a:cs typeface="+mn-cs"/>
              </a:defRPr>
            </a:lvl9pPr>
          </a:lstStyle>
          <a:p>
            <a:pPr>
              <a:spcBef>
                <a:spcPts val="1800"/>
              </a:spcBef>
              <a:spcAft>
                <a:spcPts val="600"/>
              </a:spcAft>
              <a:buClr>
                <a:schemeClr val="accent1"/>
              </a:buClr>
            </a:pPr>
            <a:r>
              <a:rPr lang="en-US" sz="2000" kern="0" dirty="0" smtClean="0"/>
              <a:t>Alternative rate charges/structures for all customers</a:t>
            </a:r>
          </a:p>
          <a:p>
            <a:pPr>
              <a:spcBef>
                <a:spcPts val="1800"/>
              </a:spcBef>
              <a:spcAft>
                <a:spcPts val="600"/>
              </a:spcAft>
              <a:buClr>
                <a:schemeClr val="accent1"/>
              </a:buClr>
            </a:pPr>
            <a:r>
              <a:rPr lang="en-US" sz="2000" kern="0" dirty="0" smtClean="0"/>
              <a:t>Raising fixed charges or implementing demand charges to handle the lost-fixed cost recovery</a:t>
            </a:r>
          </a:p>
          <a:p>
            <a:pPr>
              <a:spcBef>
                <a:spcPts val="1800"/>
              </a:spcBef>
              <a:spcAft>
                <a:spcPts val="600"/>
              </a:spcAft>
              <a:buClr>
                <a:schemeClr val="accent1"/>
              </a:buClr>
            </a:pPr>
            <a:r>
              <a:rPr lang="en-US" sz="2000" kern="0" dirty="0" smtClean="0"/>
              <a:t>Placing NEM customers in a separate rate class</a:t>
            </a:r>
          </a:p>
          <a:p>
            <a:pPr>
              <a:spcBef>
                <a:spcPts val="1800"/>
              </a:spcBef>
              <a:spcAft>
                <a:spcPts val="600"/>
              </a:spcAft>
              <a:buClr>
                <a:schemeClr val="accent1"/>
              </a:buClr>
            </a:pPr>
            <a:r>
              <a:rPr lang="en-US" sz="2000" kern="0" dirty="0" smtClean="0"/>
              <a:t>Alternative payments for energy delivered to grid</a:t>
            </a:r>
            <a:endParaRPr lang="en-US" sz="2200" kern="0" dirty="0" smtClean="0"/>
          </a:p>
          <a:p>
            <a:pPr>
              <a:spcBef>
                <a:spcPts val="1800"/>
              </a:spcBef>
              <a:spcAft>
                <a:spcPts val="600"/>
              </a:spcAft>
            </a:pPr>
            <a:endParaRPr lang="en-US" sz="2200" kern="0" dirty="0"/>
          </a:p>
        </p:txBody>
      </p:sp>
    </p:spTree>
    <p:extLst>
      <p:ext uri="{BB962C8B-B14F-4D97-AF65-F5344CB8AC3E}">
        <p14:creationId xmlns:p14="http://schemas.microsoft.com/office/powerpoint/2010/main" val="6542121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72711797"/>
              </p:ext>
            </p:extLst>
          </p:nvPr>
        </p:nvGraphicFramePr>
        <p:xfrm>
          <a:off x="595313" y="2590800"/>
          <a:ext cx="8410575" cy="518160"/>
        </p:xfrm>
        <a:graphic>
          <a:graphicData uri="http://schemas.openxmlformats.org/drawingml/2006/table">
            <a:tbl>
              <a:tblPr firstRow="1" bandRow="1">
                <a:tableStyleId>{839DD9DD-9E6C-4910-8AC0-68ADFF6A6AFC}</a:tableStyleId>
              </a:tblPr>
              <a:tblGrid>
                <a:gridCol w="2302639"/>
                <a:gridCol w="6107936"/>
              </a:tblGrid>
              <a:tr h="370840">
                <a:tc>
                  <a:txBody>
                    <a:bodyPr/>
                    <a:lstStyle/>
                    <a:p>
                      <a:pPr algn="r"/>
                      <a:r>
                        <a:rPr lang="en-US" sz="2800" b="0" dirty="0" smtClean="0">
                          <a:solidFill>
                            <a:schemeClr val="tx1">
                              <a:lumMod val="85000"/>
                              <a:lumOff val="15000"/>
                            </a:schemeClr>
                          </a:solidFill>
                        </a:rPr>
                        <a:t>Section 2</a:t>
                      </a:r>
                    </a:p>
                  </a:txBody>
                  <a:tcPr marR="274320">
                    <a:lnL>
                      <a:noFill/>
                    </a:lnL>
                    <a:lnR w="12700" cap="flat" cmpd="sng" algn="ctr">
                      <a:solidFill>
                        <a:schemeClr val="tx1">
                          <a:lumMod val="75000"/>
                          <a:lumOff val="25000"/>
                        </a:schemeClr>
                      </a:solidFill>
                      <a:prstDash val="solid"/>
                      <a:round/>
                      <a:headEnd type="none" w="med" len="med"/>
                      <a:tailEnd type="none" w="med" len="med"/>
                    </a:lnR>
                    <a:lnT>
                      <a:noFill/>
                    </a:lnT>
                    <a:lnB w="9525" cap="flat" cmpd="sng" algn="ctr">
                      <a:noFill/>
                    </a:lnB>
                    <a:lnTlToBr w="12700" cmpd="sng">
                      <a:noFill/>
                      <a:prstDash val="solid"/>
                    </a:lnTlToBr>
                    <a:lnBlToTr w="12700" cmpd="sng">
                      <a:noFill/>
                      <a:prstDash val="solid"/>
                    </a:lnBlToTr>
                  </a:tcPr>
                </a:tc>
                <a:tc>
                  <a:txBody>
                    <a:bodyPr/>
                    <a:lstStyle/>
                    <a:p>
                      <a:r>
                        <a:rPr lang="en-US" sz="2600" b="0" dirty="0" smtClean="0">
                          <a:solidFill>
                            <a:schemeClr val="tx2"/>
                          </a:solidFill>
                        </a:rPr>
                        <a:t>Preferred Model</a:t>
                      </a:r>
                    </a:p>
                  </a:txBody>
                  <a:tcPr marL="274320">
                    <a:lnL w="12700" cap="flat" cmpd="sng" algn="ctr">
                      <a:solidFill>
                        <a:schemeClr val="tx1">
                          <a:lumMod val="75000"/>
                          <a:lumOff val="25000"/>
                        </a:schemeClr>
                      </a:solidFill>
                      <a:prstDash val="solid"/>
                      <a:round/>
                      <a:headEnd type="none" w="med" len="med"/>
                      <a:tailEnd type="none" w="med" len="med"/>
                    </a:lnL>
                    <a:lnR>
                      <a:noFill/>
                    </a:lnR>
                    <a:lnT>
                      <a:noFill/>
                    </a:lnT>
                    <a:lnB w="9525" cap="flat" cmpd="sng" algn="ctr">
                      <a:noFill/>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7618253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90&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Year&gt;&lt;m_bNumberIsYear val=&quot;0&quot;/&gt;&lt;m_strFormatTime&gt;%Y&lt;/m_strFormatTime&gt;&lt;m_yearfmt&gt;&lt;begin val=&quot;0&quot;/&gt;&lt;end val=&quot;0&quot;/&gt;&lt;/m_yearfmt&gt;&lt;/m_precDefaultYear&gt;&lt;m_precDefaultQuarter&gt;&lt;m_bNumberIsYear val=&quot;0&quot;/&gt;&lt;m_strFormatTime&gt;Q%5&lt;/m_strFormatTime&gt;&lt;m_yearfmt&gt;&lt;begin val=&quot;0&quot;/&gt;&lt;end val=&quot;4&quot;/&gt;&lt;/m_yearfmt&gt;&lt;/m_precDefaultQuarter&gt;&lt;m_precDefaultMonth&gt;&lt;m_bNumberIsYear val=&quot;0&quot;/&gt;&lt;m_strFormatTime&gt;%1&lt;/m_strFormatTime&gt;&lt;m_yearfmt&gt;&lt;begin val=&quot;0&quot;/&gt;&lt;end val=&quot;4&quot;/&gt;&lt;/m_yearfmt&gt;&lt;/m_precDefaultMonth&gt;&lt;m_precDefaultWeek&gt;&lt;m_bNumberIsYear val=&quot;0&quot;/&gt;&lt;m_strFormatTime&gt;%d.&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0&quot;/&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11.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12.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13.xml><?xml version="1.0" encoding="utf-8"?>
<p:tagLst xmlns:a="http://schemas.openxmlformats.org/drawingml/2006/main" xmlns:r="http://schemas.openxmlformats.org/officeDocument/2006/relationships" xmlns:p="http://schemas.openxmlformats.org/presentationml/2006/main">
  <p:tag name="MMC_COVERDESIGN" val="&lt;?xml version=&quot;1.0&quot; encoding=&quot;utf-16&quot;?&gt;&#10;&lt;ImageControl xmlns:xsi=&quot;http://www.w3.org/2001/XMLSchema-instance&quot; xmlns:xsd=&quot;http://www.w3.org/2001/XMLSchema&quot;&gt;&#10;  &lt;TypeOfImage&gt;SolidColour&lt;/TypeOfImage&gt;&#10;  &lt;ImageFile /&gt;&#10;  &lt;ThumbNailFile&gt;C:\Documents and Settings\daniel.heckmann\Local Settings\Application Data\MMC\Cache\T0D1000011.jpg&lt;/ThumbNailFile&gt;&#10;  &lt;Usage&gt;PowerPointTitle&lt;/Usage&gt;&#10;  &lt;PaletteName&gt;Sapphire&lt;/PaletteName&gt;&#10;  &lt;Design&gt;&#10;    &lt;FocalNumber&gt;2&lt;/FocalNumber&gt;&#10;    &lt;Facets&gt;&#10;      &lt;SideOfTick&gt;Right&lt;/SideOfTick&gt;&#10;      &lt;TickPosition&gt;&#10;        &lt;X&gt;21&lt;/X&gt;&#10;        &lt;Y&gt;2&lt;/Y&gt;&#10;      &lt;/TickPosition&gt;&#10;      &lt;EndTickPosition&gt;&#10;        &lt;X&gt;0&lt;/X&gt;&#10;        &lt;Y&gt;0&lt;/Y&gt;&#10;      &lt;/EndTickPosition&gt;&#10;      &lt;FacetNumber&gt;4&lt;/FacetNumber&gt;&#10;      &lt;Brightness&gt;0&lt;/Brightness&gt;&#10;      &lt;Colour /&gt;&#10;      &lt;ColourNumber&gt;-1&lt;/ColourNumber&gt;&#10;    &lt;/Facets&gt;&#10;    &lt;Facets&gt;&#10;      &lt;SideOfTick&gt;Left&lt;/SideOfTick&gt;&#10;      &lt;TickPosition&gt;&#10;        &lt;X&gt;0&lt;/X&gt;&#10;        &lt;Y&gt;5&lt;/Y&gt;&#10;      &lt;/TickPosition&gt;&#10;      &lt;EndTickPosition&gt;&#10;        &lt;X&gt;0&lt;/X&gt;&#10;        &lt;Y&gt;0&lt;/Y&gt;&#10;      &lt;/EndTickPosition&gt;&#10;      &lt;FacetNumber&gt;0&lt;/FacetNumber&gt;&#10;      &lt;Brightness&gt;0&lt;/Brightness&gt;&#10;      &lt;Colour&gt;#006D9E&lt;/Colour&gt;&#10;      &lt;ColourNumber&gt;1&lt;/ColourNumber&gt;&#10;    &lt;/Facets&gt;&#10;    &lt;Facets&gt;&#10;      &lt;SideOfTick&gt;Bottom&lt;/SideOfTick&gt;&#10;      &lt;TickPosition&gt;&#10;        &lt;X&gt;18&lt;/X&gt;&#10;        &lt;Y&gt;10&lt;/Y&gt;&#10;      &lt;/TickPosition&gt;&#10;      &lt;EndTickPosition&gt;&#10;        &lt;X&gt;0&lt;/X&gt;&#10;        &lt;Y&gt;0&lt;/Y&gt;&#10;      &lt;/EndTickPosition&gt;&#10;      &lt;FacetNumber&gt;2&lt;/FacetNumber&gt;&#10;      &lt;Brightness&gt;0&lt;/Brightness&gt;&#10;      &lt;Colour&gt;#002C77&lt;/Colour&gt;&#10;      &lt;ColourNumber&gt;0&lt;/ColourNumber&gt;&#10;    &lt;/Facets&gt;&#10;    &lt;Facets&gt;&#10;      &lt;SideOfTick&gt;Right&lt;/SideOfTick&gt;&#10;      &lt;TickPosition&gt;&#10;        &lt;X&gt;21&lt;/X&gt;&#10;        &lt;Y&gt;3&lt;/Y&gt;&#10;      &lt;/TickPosition&gt;&#10;      &lt;EndTickPosition&gt;&#10;        &lt;X&gt;0&lt;/X&gt;&#10;        &lt;Y&gt;0&lt;/Y&gt;&#10;      &lt;/EndTickPosition&gt;&#10;      &lt;FacetNumber&gt;3&lt;/FacetNumber&gt;&#10;      &lt;Brightness&gt;0&lt;/Brightness&gt;&#10;      &lt;Colour&gt;#A6E2EF&lt;/Colour&gt;&#10;      &lt;ColourNumber&gt;3&lt;/ColourNumber&gt;&#10;    &lt;/Facets&gt;&#10;    &lt;Facets&gt;&#10;      &lt;SideOfTick&gt;Bottom&lt;/SideOfTick&gt;&#10;      &lt;TickPosition&gt;&#10;        &lt;X&gt;1&lt;/X&gt;&#10;        &lt;Y&gt;10&lt;/Y&gt;&#10;      &lt;/TickPosition&gt;&#10;      &lt;EndTickPosition&gt;&#10;        &lt;X&gt;0&lt;/X&gt;&#10;        &lt;Y&gt;0&lt;/Y&gt;&#10;      &lt;/EndTickPosition&gt;&#10;      &lt;FacetNumber&gt;1&lt;/FacetNumber&gt;&#10;      &lt;Brightness&gt;0&lt;/Brightness&gt;&#10;      &lt;Colour&gt;#00A8C8&lt;/Colour&gt;&#10;      &lt;ColourNumber&gt;2&lt;/ColourNumber&gt;&#10;    &lt;/Facets&gt;&#10;    &lt;SectionColour&gt;#002C77&lt;/SectionColour&gt;&#10;    &lt;SectionColourNumber&gt;0&lt;/SectionColourNumber&gt;&#10;    &lt;SectionBrightness&gt;0&lt;/SectionBrightness&gt;&#10;  &lt;/Design&gt;&#10;&lt;/ImageControl&gt;"/>
  <p:tag name="MMC_PRESENTATIONTYPE" val="2"/>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16.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17.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18.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19.xml><?xml version="1.0" encoding="utf-8"?>
<p:tagLst xmlns:a="http://schemas.openxmlformats.org/drawingml/2006/main" xmlns:r="http://schemas.openxmlformats.org/officeDocument/2006/relationships" xmlns:p="http://schemas.openxmlformats.org/presentationml/2006/main">
  <p:tag name="MMC_COVERDESIGN" val="&lt;?xml version=&quot;1.0&quot; encoding=&quot;utf-16&quot;?&gt;&#10;&lt;ImageControl xmlns:xsi=&quot;http://www.w3.org/2001/XMLSchema-instance&quot; xmlns:xsd=&quot;http://www.w3.org/2001/XMLSchema&quot;&gt;&#10;  &lt;TypeOfImage&gt;SolidColour&lt;/TypeOfImage&gt;&#10;  &lt;ImageFile /&gt;&#10;  &lt;ThumbNailFile&gt;C:\Documents and Settings\daniel.heckmann\Local Settings\Application Data\MMC\Cache\T0D1000011.jpg&lt;/ThumbNailFile&gt;&#10;  &lt;Usage&gt;PowerPointTitle&lt;/Usage&gt;&#10;  &lt;PaletteName&gt;Sapphire&lt;/PaletteName&gt;&#10;  &lt;Design&gt;&#10;    &lt;FocalNumber&gt;2&lt;/FocalNumber&gt;&#10;    &lt;Facets&gt;&#10;      &lt;SideOfTick&gt;Right&lt;/SideOfTick&gt;&#10;      &lt;TickPosition&gt;&#10;        &lt;X&gt;21&lt;/X&gt;&#10;        &lt;Y&gt;2&lt;/Y&gt;&#10;      &lt;/TickPosition&gt;&#10;      &lt;EndTickPosition&gt;&#10;        &lt;X&gt;0&lt;/X&gt;&#10;        &lt;Y&gt;0&lt;/Y&gt;&#10;      &lt;/EndTickPosition&gt;&#10;      &lt;FacetNumber&gt;4&lt;/FacetNumber&gt;&#10;      &lt;Brightness&gt;0&lt;/Brightness&gt;&#10;      &lt;Colour /&gt;&#10;      &lt;ColourNumber&gt;-1&lt;/ColourNumber&gt;&#10;    &lt;/Facets&gt;&#10;    &lt;Facets&gt;&#10;      &lt;SideOfTick&gt;Left&lt;/SideOfTick&gt;&#10;      &lt;TickPosition&gt;&#10;        &lt;X&gt;0&lt;/X&gt;&#10;        &lt;Y&gt;5&lt;/Y&gt;&#10;      &lt;/TickPosition&gt;&#10;      &lt;EndTickPosition&gt;&#10;        &lt;X&gt;0&lt;/X&gt;&#10;        &lt;Y&gt;0&lt;/Y&gt;&#10;      &lt;/EndTickPosition&gt;&#10;      &lt;FacetNumber&gt;0&lt;/FacetNumber&gt;&#10;      &lt;Brightness&gt;0&lt;/Brightness&gt;&#10;      &lt;Colour&gt;#006D9E&lt;/Colour&gt;&#10;      &lt;ColourNumber&gt;1&lt;/ColourNumber&gt;&#10;    &lt;/Facets&gt;&#10;    &lt;Facets&gt;&#10;      &lt;SideOfTick&gt;Bottom&lt;/SideOfTick&gt;&#10;      &lt;TickPosition&gt;&#10;        &lt;X&gt;18&lt;/X&gt;&#10;        &lt;Y&gt;10&lt;/Y&gt;&#10;      &lt;/TickPosition&gt;&#10;      &lt;EndTickPosition&gt;&#10;        &lt;X&gt;0&lt;/X&gt;&#10;        &lt;Y&gt;0&lt;/Y&gt;&#10;      &lt;/EndTickPosition&gt;&#10;      &lt;FacetNumber&gt;2&lt;/FacetNumber&gt;&#10;      &lt;Brightness&gt;0&lt;/Brightness&gt;&#10;      &lt;Colour&gt;#002C77&lt;/Colour&gt;&#10;      &lt;ColourNumber&gt;0&lt;/ColourNumber&gt;&#10;    &lt;/Facets&gt;&#10;    &lt;Facets&gt;&#10;      &lt;SideOfTick&gt;Right&lt;/SideOfTick&gt;&#10;      &lt;TickPosition&gt;&#10;        &lt;X&gt;21&lt;/X&gt;&#10;        &lt;Y&gt;3&lt;/Y&gt;&#10;      &lt;/TickPosition&gt;&#10;      &lt;EndTickPosition&gt;&#10;        &lt;X&gt;0&lt;/X&gt;&#10;        &lt;Y&gt;0&lt;/Y&gt;&#10;      &lt;/EndTickPosition&gt;&#10;      &lt;FacetNumber&gt;3&lt;/FacetNumber&gt;&#10;      &lt;Brightness&gt;0&lt;/Brightness&gt;&#10;      &lt;Colour&gt;#A6E2EF&lt;/Colour&gt;&#10;      &lt;ColourNumber&gt;3&lt;/ColourNumber&gt;&#10;    &lt;/Facets&gt;&#10;    &lt;Facets&gt;&#10;      &lt;SideOfTick&gt;Bottom&lt;/SideOfTick&gt;&#10;      &lt;TickPosition&gt;&#10;        &lt;X&gt;1&lt;/X&gt;&#10;        &lt;Y&gt;10&lt;/Y&gt;&#10;      &lt;/TickPosition&gt;&#10;      &lt;EndTickPosition&gt;&#10;        &lt;X&gt;0&lt;/X&gt;&#10;        &lt;Y&gt;0&lt;/Y&gt;&#10;      &lt;/EndTickPosition&gt;&#10;      &lt;FacetNumber&gt;1&lt;/FacetNumber&gt;&#10;      &lt;Brightness&gt;0&lt;/Brightness&gt;&#10;      &lt;Colour&gt;#00A8C8&lt;/Colour&gt;&#10;      &lt;ColourNumber&gt;2&lt;/ColourNumber&gt;&#10;    &lt;/Facets&gt;&#10;    &lt;SectionColour&gt;#002C77&lt;/SectionColour&gt;&#10;    &lt;SectionColourNumber&gt;0&lt;/SectionColourNumber&gt;&#10;    &lt;SectionBrightness&gt;0&lt;/SectionBrightness&gt;&#10;  &lt;/Design&gt;&#10;&lt;/ImageControl&gt;"/>
  <p:tag name="MMC_PRESENTATIONTYPE" val="2"/>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22.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23.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24.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25.xml><?xml version="1.0" encoding="utf-8"?>
<p:tagLst xmlns:a="http://schemas.openxmlformats.org/drawingml/2006/main" xmlns:r="http://schemas.openxmlformats.org/officeDocument/2006/relationships" xmlns:p="http://schemas.openxmlformats.org/presentationml/2006/main">
  <p:tag name="MMC_COVERDESIGN" val="&lt;?xml version=&quot;1.0&quot; encoding=&quot;utf-16&quot;?&gt;&#10;&lt;ImageControl xmlns:xsi=&quot;http://www.w3.org/2001/XMLSchema-instance&quot; xmlns:xsd=&quot;http://www.w3.org/2001/XMLSchema&quot;&gt;&#10;  &lt;TypeOfImage&gt;SolidColour&lt;/TypeOfImage&gt;&#10;  &lt;ImageFile /&gt;&#10;  &lt;ThumbNailFile&gt;C:\Documents and Settings\daniel.heckmann\Local Settings\Application Data\MMC\Cache\T0D1000011.jpg&lt;/ThumbNailFile&gt;&#10;  &lt;Usage&gt;PowerPointTitle&lt;/Usage&gt;&#10;  &lt;PaletteName&gt;Sapphire&lt;/PaletteName&gt;&#10;  &lt;Design&gt;&#10;    &lt;FocalNumber&gt;2&lt;/FocalNumber&gt;&#10;    &lt;Facets&gt;&#10;      &lt;SideOfTick&gt;Right&lt;/SideOfTick&gt;&#10;      &lt;TickPosition&gt;&#10;        &lt;X&gt;21&lt;/X&gt;&#10;        &lt;Y&gt;2&lt;/Y&gt;&#10;      &lt;/TickPosition&gt;&#10;      &lt;EndTickPosition&gt;&#10;        &lt;X&gt;0&lt;/X&gt;&#10;        &lt;Y&gt;0&lt;/Y&gt;&#10;      &lt;/EndTickPosition&gt;&#10;      &lt;FacetNumber&gt;4&lt;/FacetNumber&gt;&#10;      &lt;Brightness&gt;0&lt;/Brightness&gt;&#10;      &lt;Colour /&gt;&#10;      &lt;ColourNumber&gt;-1&lt;/ColourNumber&gt;&#10;    &lt;/Facets&gt;&#10;    &lt;Facets&gt;&#10;      &lt;SideOfTick&gt;Left&lt;/SideOfTick&gt;&#10;      &lt;TickPosition&gt;&#10;        &lt;X&gt;0&lt;/X&gt;&#10;        &lt;Y&gt;5&lt;/Y&gt;&#10;      &lt;/TickPosition&gt;&#10;      &lt;EndTickPosition&gt;&#10;        &lt;X&gt;0&lt;/X&gt;&#10;        &lt;Y&gt;0&lt;/Y&gt;&#10;      &lt;/EndTickPosition&gt;&#10;      &lt;FacetNumber&gt;0&lt;/FacetNumber&gt;&#10;      &lt;Brightness&gt;0&lt;/Brightness&gt;&#10;      &lt;Colour&gt;#006D9E&lt;/Colour&gt;&#10;      &lt;ColourNumber&gt;1&lt;/ColourNumber&gt;&#10;    &lt;/Facets&gt;&#10;    &lt;Facets&gt;&#10;      &lt;SideOfTick&gt;Bottom&lt;/SideOfTick&gt;&#10;      &lt;TickPosition&gt;&#10;        &lt;X&gt;18&lt;/X&gt;&#10;        &lt;Y&gt;10&lt;/Y&gt;&#10;      &lt;/TickPosition&gt;&#10;      &lt;EndTickPosition&gt;&#10;        &lt;X&gt;0&lt;/X&gt;&#10;        &lt;Y&gt;0&lt;/Y&gt;&#10;      &lt;/EndTickPosition&gt;&#10;      &lt;FacetNumber&gt;2&lt;/FacetNumber&gt;&#10;      &lt;Brightness&gt;0&lt;/Brightness&gt;&#10;      &lt;Colour&gt;#002C77&lt;/Colour&gt;&#10;      &lt;ColourNumber&gt;0&lt;/ColourNumber&gt;&#10;    &lt;/Facets&gt;&#10;    &lt;Facets&gt;&#10;      &lt;SideOfTick&gt;Right&lt;/SideOfTick&gt;&#10;      &lt;TickPosition&gt;&#10;        &lt;X&gt;21&lt;/X&gt;&#10;        &lt;Y&gt;3&lt;/Y&gt;&#10;      &lt;/TickPosition&gt;&#10;      &lt;EndTickPosition&gt;&#10;        &lt;X&gt;0&lt;/X&gt;&#10;        &lt;Y&gt;0&lt;/Y&gt;&#10;      &lt;/EndTickPosition&gt;&#10;      &lt;FacetNumber&gt;3&lt;/FacetNumber&gt;&#10;      &lt;Brightness&gt;0&lt;/Brightness&gt;&#10;      &lt;Colour&gt;#A6E2EF&lt;/Colour&gt;&#10;      &lt;ColourNumber&gt;3&lt;/ColourNumber&gt;&#10;    &lt;/Facets&gt;&#10;    &lt;Facets&gt;&#10;      &lt;SideOfTick&gt;Bottom&lt;/SideOfTick&gt;&#10;      &lt;TickPosition&gt;&#10;        &lt;X&gt;1&lt;/X&gt;&#10;        &lt;Y&gt;10&lt;/Y&gt;&#10;      &lt;/TickPosition&gt;&#10;      &lt;EndTickPosition&gt;&#10;        &lt;X&gt;0&lt;/X&gt;&#10;        &lt;Y&gt;0&lt;/Y&gt;&#10;      &lt;/EndTickPosition&gt;&#10;      &lt;FacetNumber&gt;1&lt;/FacetNumber&gt;&#10;      &lt;Brightness&gt;0&lt;/Brightness&gt;&#10;      &lt;Colour&gt;#00A8C8&lt;/Colour&gt;&#10;      &lt;ColourNumber&gt;2&lt;/ColourNumber&gt;&#10;    &lt;/Facets&gt;&#10;    &lt;SectionColour&gt;#002C77&lt;/SectionColour&gt;&#10;    &lt;SectionColourNumber&gt;0&lt;/SectionColourNumber&gt;&#10;    &lt;SectionBrightness&gt;0&lt;/SectionBrightness&gt;&#10;  &lt;/Design&gt;&#10;&lt;/ImageControl&gt;"/>
  <p:tag name="MMC_PRESENTATIONTYPE" val="2"/>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28.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29.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3.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30.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33.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34.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35.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ags/tag38.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39.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4.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0"/>
  <p:tag name="MMCOA_FONTSIZE_S" val="14"/>
  <p:tag name="MMCOA_FONTSIZE_T" val="14"/>
  <p:tag name="MMCOA_POSITION_L" val="35.875;100.625;392.75;684"/>
  <p:tag name="MMCOA_POSITION_M" val="35.875;100.625;392.75;684"/>
  <p:tag name="MMCOA_POSITION_S" val="35.875;100.625;392.75;684"/>
  <p:tag name="MMCOA_POSITION_T" val="35.875;100.625;392.75;684"/>
  <p:tag name="MMCOA_HIDEONCOLOUR" val="N"/>
  <p:tag name="MMCOA_HIDEONWHITE" val="N"/>
  <p:tag name="MMCOA_HIDEONBALLROOM" val="N"/>
  <p:tag name="MMCOA_HIDEONCLASSIC" val="N"/>
  <p:tag name="MMCOA_HIDEONTEXT" val="N"/>
  <p:tag name="MMCOA_HIDEONECO" val="N"/>
</p:tagLst>
</file>

<file path=ppt/tags/tag40.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5.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7"/>
  <p:tag name="MMCOA_FONTSIZE_M" val="7"/>
  <p:tag name="MMCOA_FONTSIZE_S" val="7"/>
  <p:tag name="MMCOA_FONTSIZE_T" val="7"/>
  <p:tag name="MMCOA_POSITION_L" val="37.625;514.5;8;228.125"/>
  <p:tag name="MMCOA_POSITION_M" val="37.625;514.5;8;228.125"/>
  <p:tag name="MMCOA_POSITION_S" val="37.625;514.5;8;228.125"/>
  <p:tag name="MMCOA_POSITION_T" val="37.625;514.5;8;228.125"/>
  <p:tag name="MMCOA_HIDEONCOLOUR" val="N"/>
  <p:tag name="MMCOA_HIDEONWHITE" val="N"/>
  <p:tag name="MMCOA_HIDEONBALLROOM" val="N"/>
  <p:tag name="MMCOA_HIDEONCLASSIC" val="Y"/>
  <p:tag name="MMCOA_HIDEONTEXT" val="Y"/>
  <p:tag name="MMCOA_HIDEONECO" val="Y"/>
</p:tagLst>
</file>

<file path=ppt/tags/tag6.xml><?xml version="1.0" encoding="utf-8"?>
<p:tagLst xmlns:a="http://schemas.openxmlformats.org/drawingml/2006/main" xmlns:r="http://schemas.openxmlformats.org/officeDocument/2006/relationships" xmlns:p="http://schemas.openxmlformats.org/presentationml/2006/main">
  <p:tag name="MMCOA_SMARTSHAPE" val="Y"/>
  <p:tag name="MMCOA_FONTSIZE_L" val="7"/>
  <p:tag name="MMCOA_FONTSIZE_M" val="7"/>
  <p:tag name="MMCOA_FONTSIZE_S" val="7"/>
  <p:tag name="MMCOA_FONTSIZE_T" val="7"/>
  <p:tag name="MMCOA_POSITION_L" val="335.625;514.5;8.375;85"/>
  <p:tag name="MMCOA_POSITION_M" val="335.625;514.5;8.375;85"/>
  <p:tag name="MMCOA_POSITION_S" val="335.625;514.5;8.375;85"/>
  <p:tag name="MMCOA_POSITION_T" val="335.625;514.5;8.375;85"/>
  <p:tag name="MMCOA_HIDEONCOLOUR" val="N"/>
  <p:tag name="MMCOA_HIDEONWHITE" val="N"/>
  <p:tag name="MMCOA_HIDEONBALLROOM" val="Y"/>
  <p:tag name="MMCOA_HIDEONCLASSIC" val="Y"/>
  <p:tag name="MMCOA_HIDEONTEXT" val="Y"/>
  <p:tag name="MMCOA_HIDEONECO" val="Y"/>
</p:tagLst>
</file>

<file path=ppt/tags/tag7.xml><?xml version="1.0" encoding="utf-8"?>
<p:tagLst xmlns:a="http://schemas.openxmlformats.org/drawingml/2006/main" xmlns:r="http://schemas.openxmlformats.org/officeDocument/2006/relationships" xmlns:p="http://schemas.openxmlformats.org/presentationml/2006/main">
  <p:tag name="MMC_COVERDESIGN" val="&lt;?xml version=&quot;1.0&quot; encoding=&quot;utf-16&quot;?&gt;&#10;&lt;ImageControl xmlns:xsi=&quot;http://www.w3.org/2001/XMLSchema-instance&quot; xmlns:xsd=&quot;http://www.w3.org/2001/XMLSchema&quot;&gt;&#10;  &lt;TypeOfImage&gt;SolidColour&lt;/TypeOfImage&gt;&#10;  &lt;ImageFile /&gt;&#10;  &lt;ThumbNailFile&gt;C:\Documents and Settings\daniel.heckmann\Local Settings\Application Data\MMC\Cache\T0D1000011.jpg&lt;/ThumbNailFile&gt;&#10;  &lt;Usage&gt;PowerPointTitle&lt;/Usage&gt;&#10;  &lt;PaletteName&gt;Sapphire&lt;/PaletteName&gt;&#10;  &lt;Design&gt;&#10;    &lt;FocalNumber&gt;2&lt;/FocalNumber&gt;&#10;    &lt;Facets&gt;&#10;      &lt;SideOfTick&gt;Right&lt;/SideOfTick&gt;&#10;      &lt;TickPosition&gt;&#10;        &lt;X&gt;21&lt;/X&gt;&#10;        &lt;Y&gt;2&lt;/Y&gt;&#10;      &lt;/TickPosition&gt;&#10;      &lt;EndTickPosition&gt;&#10;        &lt;X&gt;0&lt;/X&gt;&#10;        &lt;Y&gt;0&lt;/Y&gt;&#10;      &lt;/EndTickPosition&gt;&#10;      &lt;FacetNumber&gt;4&lt;/FacetNumber&gt;&#10;      &lt;Brightness&gt;0&lt;/Brightness&gt;&#10;      &lt;Colour /&gt;&#10;      &lt;ColourNumber&gt;-1&lt;/ColourNumber&gt;&#10;    &lt;/Facets&gt;&#10;    &lt;Facets&gt;&#10;      &lt;SideOfTick&gt;Left&lt;/SideOfTick&gt;&#10;      &lt;TickPosition&gt;&#10;        &lt;X&gt;0&lt;/X&gt;&#10;        &lt;Y&gt;5&lt;/Y&gt;&#10;      &lt;/TickPosition&gt;&#10;      &lt;EndTickPosition&gt;&#10;        &lt;X&gt;0&lt;/X&gt;&#10;        &lt;Y&gt;0&lt;/Y&gt;&#10;      &lt;/EndTickPosition&gt;&#10;      &lt;FacetNumber&gt;0&lt;/FacetNumber&gt;&#10;      &lt;Brightness&gt;0&lt;/Brightness&gt;&#10;      &lt;Colour&gt;#006D9E&lt;/Colour&gt;&#10;      &lt;ColourNumber&gt;1&lt;/ColourNumber&gt;&#10;    &lt;/Facets&gt;&#10;    &lt;Facets&gt;&#10;      &lt;SideOfTick&gt;Bottom&lt;/SideOfTick&gt;&#10;      &lt;TickPosition&gt;&#10;        &lt;X&gt;18&lt;/X&gt;&#10;        &lt;Y&gt;10&lt;/Y&gt;&#10;      &lt;/TickPosition&gt;&#10;      &lt;EndTickPosition&gt;&#10;        &lt;X&gt;0&lt;/X&gt;&#10;        &lt;Y&gt;0&lt;/Y&gt;&#10;      &lt;/EndTickPosition&gt;&#10;      &lt;FacetNumber&gt;2&lt;/FacetNumber&gt;&#10;      &lt;Brightness&gt;0&lt;/Brightness&gt;&#10;      &lt;Colour&gt;#002C77&lt;/Colour&gt;&#10;      &lt;ColourNumber&gt;0&lt;/ColourNumber&gt;&#10;    &lt;/Facets&gt;&#10;    &lt;Facets&gt;&#10;      &lt;SideOfTick&gt;Right&lt;/SideOfTick&gt;&#10;      &lt;TickPosition&gt;&#10;        &lt;X&gt;21&lt;/X&gt;&#10;        &lt;Y&gt;3&lt;/Y&gt;&#10;      &lt;/TickPosition&gt;&#10;      &lt;EndTickPosition&gt;&#10;        &lt;X&gt;0&lt;/X&gt;&#10;        &lt;Y&gt;0&lt;/Y&gt;&#10;      &lt;/EndTickPosition&gt;&#10;      &lt;FacetNumber&gt;3&lt;/FacetNumber&gt;&#10;      &lt;Brightness&gt;0&lt;/Brightness&gt;&#10;      &lt;Colour&gt;#A6E2EF&lt;/Colour&gt;&#10;      &lt;ColourNumber&gt;3&lt;/ColourNumber&gt;&#10;    &lt;/Facets&gt;&#10;    &lt;Facets&gt;&#10;      &lt;SideOfTick&gt;Bottom&lt;/SideOfTick&gt;&#10;      &lt;TickPosition&gt;&#10;        &lt;X&gt;1&lt;/X&gt;&#10;        &lt;Y&gt;10&lt;/Y&gt;&#10;      &lt;/TickPosition&gt;&#10;      &lt;EndTickPosition&gt;&#10;        &lt;X&gt;0&lt;/X&gt;&#10;        &lt;Y&gt;0&lt;/Y&gt;&#10;      &lt;/EndTickPosition&gt;&#10;      &lt;FacetNumber&gt;1&lt;/FacetNumber&gt;&#10;      &lt;Brightness&gt;0&lt;/Brightness&gt;&#10;      &lt;Colour&gt;#00A8C8&lt;/Colour&gt;&#10;      &lt;ColourNumber&gt;2&lt;/ColourNumber&gt;&#10;    &lt;/Facets&gt;&#10;    &lt;SectionColour&gt;#002C77&lt;/SectionColour&gt;&#10;    &lt;SectionColourNumber&gt;0&lt;/SectionColourNumber&gt;&#10;    &lt;SectionBrightness&gt;0&lt;/SectionBrightness&gt;&#10;  &lt;/Design&gt;&#10;&lt;/ImageControl&gt;"/>
  <p:tag name="MMC_PRESENTATIONTYPE" val="2"/>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MMCOA_EXTENDEDFILLCOLOUR" val=""/>
  <p:tag name="MMCOA_SMARTSHAPE" val="Y"/>
  <p:tag name="MMCOA_FONTSIZE_L" val="28"/>
  <p:tag name="MMCOA_FONTSIZE_M" val="21"/>
  <p:tag name="MMCOA_FONTSIZE_S" val="14"/>
  <p:tag name="MMCOA_FONTSIZE_T" val="14"/>
  <p:tag name="MMCOA_POSITION_L" val="35.875;30.125;54.375;683.875"/>
  <p:tag name="MMCOA_POSITION_M" val="35.875;30.125;54.375;683.875"/>
  <p:tag name="MMCOA_POSITION_S" val="35.875;30.125;54.375;683.875"/>
  <p:tag name="MMCOA_POSITION_T" val="35.875;30.125;54.375;683.875"/>
  <p:tag name="MMCOA_HIDEONCOLOUR" val="N"/>
  <p:tag name="MMCOA_HIDEONWHITE" val="N"/>
  <p:tag name="MMCOA_HIDEONBALLROOM" val="N"/>
  <p:tag name="MMCOA_HIDEONCLASSIC" val="N"/>
  <p:tag name="MMCOA_HIDEONTEXT" val="N"/>
  <p:tag name="MMCOA_HIDEONECO" val="N"/>
</p:tagLst>
</file>

<file path=ppt/theme/theme1.xml><?xml version="1.0" encoding="utf-8"?>
<a:theme xmlns:a="http://schemas.openxmlformats.org/drawingml/2006/main" name="1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12700">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2.xml><?xml version="1.0" encoding="utf-8"?>
<a:theme xmlns:a="http://schemas.openxmlformats.org/drawingml/2006/main" name="2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12700">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3.xml><?xml version="1.0" encoding="utf-8"?>
<a:theme xmlns:a="http://schemas.openxmlformats.org/drawingml/2006/main" name="3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12700">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4.xml><?xml version="1.0" encoding="utf-8"?>
<a:theme xmlns:a="http://schemas.openxmlformats.org/drawingml/2006/main" name="27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9525">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5.xml><?xml version="1.0" encoding="utf-8"?>
<a:theme xmlns:a="http://schemas.openxmlformats.org/drawingml/2006/main" name="20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9525">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6.xml><?xml version="1.0" encoding="utf-8"?>
<a:theme xmlns:a="http://schemas.openxmlformats.org/drawingml/2006/main" name="18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9525">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7.xml><?xml version="1.0" encoding="utf-8"?>
<a:theme xmlns:a="http://schemas.openxmlformats.org/drawingml/2006/main" name="21_blank">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solidFill>
          <a:schemeClr val="phClr">
            <a:tint val="95000"/>
          </a:schemeClr>
        </a:solidFill>
        <a:gradFill rotWithShape="1">
          <a:gsLst>
            <a:gs pos="0">
              <a:schemeClr val="phClr">
                <a:tint val="100000"/>
                <a:shade val="60000"/>
                <a:satMod val="300000"/>
              </a:schemeClr>
            </a:gs>
            <a:gs pos="30000">
              <a:schemeClr val="phClr">
                <a:shade val="80000"/>
                <a:satMod val="230000"/>
              </a:schemeClr>
            </a:gs>
            <a:gs pos="100000">
              <a:schemeClr val="phClr">
                <a:tint val="97000"/>
                <a:shade val="100000"/>
                <a:satMod val="220000"/>
              </a:schemeClr>
            </a:gs>
          </a:gsLst>
          <a:lin ang="16200000" scaled="0"/>
        </a:gradFill>
      </a:bgFillStyleLst>
    </a:fmtScheme>
  </a:themeElements>
  <a:objectDefaults>
    <a:spDef>
      <a:spPr>
        <a:solidFill>
          <a:schemeClr val="bg1"/>
        </a:solidFill>
        <a:ln w="9525">
          <a:solidFill>
            <a:schemeClr val="accent3"/>
          </a:solidFill>
        </a:ln>
      </a:spPr>
      <a:bodyPr rtlCol="0" anchor="ctr"/>
      <a:lstStyle>
        <a:defPPr algn="ctr">
          <a:lnSpc>
            <a:spcPct val="100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100000"/>
          </a:lnSpc>
          <a:defRPr dirty="0" err="1"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Lst>
</a:theme>
</file>

<file path=ppt/theme/theme8.xml><?xml version="1.0" encoding="utf-8"?>
<a:theme xmlns:a="http://schemas.openxmlformats.org/drawingml/2006/main" name="Office Theme">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dirty="0"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theme>
</file>

<file path=ppt/theme/theme9.xml><?xml version="1.0" encoding="utf-8"?>
<a:theme xmlns:a="http://schemas.openxmlformats.org/drawingml/2006/main" name="Office Theme">
  <a:themeElements>
    <a:clrScheme name="Oliver Wyman">
      <a:dk1>
        <a:srgbClr val="000000"/>
      </a:dk1>
      <a:lt1>
        <a:srgbClr val="FFFFFF"/>
      </a:lt1>
      <a:dk2>
        <a:srgbClr val="002C77"/>
      </a:dk2>
      <a:lt2>
        <a:srgbClr val="FFFFFF"/>
      </a:lt2>
      <a:accent1>
        <a:srgbClr val="008AB3"/>
      </a:accent1>
      <a:accent2>
        <a:srgbClr val="9DE0ED"/>
      </a:accent2>
      <a:accent3>
        <a:srgbClr val="606060"/>
      </a:accent3>
      <a:accent4>
        <a:srgbClr val="BFBFBF"/>
      </a:accent4>
      <a:accent5>
        <a:srgbClr val="E29815"/>
      </a:accent5>
      <a:accent6>
        <a:srgbClr val="FFCF89"/>
      </a:accent6>
      <a:hlink>
        <a:srgbClr val="5B5B5B"/>
      </a:hlink>
      <a:folHlink>
        <a:srgbClr val="BFBFBF"/>
      </a:folHlink>
    </a:clrScheme>
    <a:fontScheme name="Oliver Wyman">
      <a:majorFont>
        <a:latin typeface="Arial"/>
        <a:ea typeface=""/>
        <a:cs typeface=""/>
        <a:font script="Jpan" typeface="Meiryo"/>
        <a:font script="Hang" typeface="맑은 고딕"/>
        <a:font script="Hans" typeface="STKaiti"/>
        <a:font script="Hant" typeface="STKait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Meiryo"/>
        <a:font script="Hang" typeface="맑은 고딕"/>
        <a:font script="Hans" typeface="STKaiti"/>
        <a:font script="Hant" typeface="STKaiti"/>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liver Wyman">
      <a:fillStyleLst>
        <a:solidFill>
          <a:schemeClr val="phClr"/>
        </a:solidFill>
        <a:solidFill>
          <a:schemeClr val="phClr">
            <a:tint val="0"/>
          </a:schemeClr>
        </a:solidFill>
        <a:solidFill>
          <a:schemeClr val="phClr"/>
        </a:solidFill>
      </a:fillStyleLst>
      <a:lnStyleLst>
        <a:ln w="9525" cap="flat" cmpd="sng" algn="ctr">
          <a:solidFill>
            <a:schemeClr val="phClr">
              <a:satMod val="105000"/>
            </a:schemeClr>
          </a:solidFill>
          <a:prstDash val="solid"/>
        </a:ln>
        <a:ln w="9525" cap="flat" cmpd="sng" algn="ctr">
          <a:solidFill>
            <a:schemeClr val="phClr"/>
          </a:solidFill>
          <a:prstDash val="solid"/>
        </a:ln>
        <a:ln w="9525" cap="flat" cmpd="sng" algn="ctr">
          <a:solidFill>
            <a:schemeClr val="phClr"/>
          </a:solidFill>
          <a:prstDash val="solid"/>
        </a:ln>
      </a:lnStyleLst>
      <a:effectStyleLst>
        <a:effectStyle>
          <a:effectLst/>
        </a:effectStyle>
        <a:effectStyle>
          <a:effectLst/>
        </a:effectStyle>
        <a:effectStyle>
          <a:effectLst>
            <a:reflection blurRad="12700" stA="26000" endPos="28000" dist="381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9525">
          <a:solidFill>
            <a:schemeClr val="accent3"/>
          </a:solidFill>
        </a:ln>
      </a:spPr>
      <a:bodyPr lIns="73152" tIns="73152" rIns="73152" bIns="73152" rtlCol="0" anchor="ctr"/>
      <a:lstStyle>
        <a:defPPr algn="ctr">
          <a:defRPr sz="10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3"/>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000" dirty="0" smtClean="0"/>
        </a:defPPr>
      </a:lstStyle>
    </a:txDef>
  </a:objectDefaults>
  <a:extraClrSchemeLst/>
  <a:custClrLst>
    <a:custClr name="OW Emerald">
      <a:srgbClr val="41A441"/>
    </a:custClr>
    <a:custClr name="Light Emerald">
      <a:srgbClr val="BDDDA3"/>
    </a:custClr>
    <a:custClr name="OW Iolite">
      <a:srgbClr val="646EAC"/>
    </a:custClr>
    <a:custClr name="Light Iolite">
      <a:srgbClr val="C5CAE7"/>
    </a:custClr>
    <a:custClr name="OW Citrine">
      <a:srgbClr val="DD712C"/>
    </a:custClr>
    <a:custClr name="Light Citrine">
      <a:srgbClr val="FDCFAC"/>
    </a:custClr>
    <a:custClr name="OW Turquoise">
      <a:srgbClr val="079B84"/>
    </a:custClr>
    <a:custClr name="Light Turquoise">
      <a:srgbClr val="A8DAC9"/>
    </a:custClr>
    <a:custClr name="OW Ruby">
      <a:srgbClr val="CB225B"/>
    </a:custClr>
    <a:custClr name="Light Ruby">
      <a:srgbClr val="F8B8BC"/>
    </a:custClr>
    <a:custClr name="Pure Red">
      <a:srgbClr val="FF0000"/>
    </a:custClr>
    <a:custClr name="Bright Onyx">
      <a:srgbClr val="808080"/>
    </a:custClr>
    <a:custClr name="Table Onyx">
      <a:srgbClr val="E8E8E8"/>
    </a:custClr>
    <a:custClr name="Medium Sapphire">
      <a:srgbClr val="016D9F"/>
    </a:custClr>
    <a:custClr name="Bright Sapphire">
      <a:srgbClr val="00A8C8"/>
    </a:custClr>
    <a:custClr name="Pale Sapphire">
      <a:srgbClr val="E1FAFF"/>
    </a:custClr>
    <a:custClr name="Dark Topaz">
      <a:srgbClr val="8E5501"/>
    </a:custClr>
    <a:custClr name="Pale Topaz">
      <a:srgbClr val="FFEED5"/>
    </a:custClr>
    <a:custClr name="Dark Emerald">
      <a:srgbClr val="00582D"/>
    </a:custClr>
    <a:custClr name="Pale Emerald">
      <a:srgbClr val="E2EDC3"/>
    </a:custClr>
  </a:custClrLst>
</a:theme>
</file>

<file path=customUI/customUI14.xml><?xml version="1.0" encoding="utf-8"?>
<mso:customUI xmlns:mso="http://schemas.microsoft.com/office/2009/07/customui">
  <mso:ribbon>
    <mso:contextualTabs>
      <mso:tabSet idMso="TabSetTableTools">
        <mso:tab idQ="mso:TabTableToolsDesign">
          <mso:group idQ="mso:GroupTableStylesPowerPoint" visible="false"/>
          <mso:group id="OWTable" label="Table" autoScale="true">
            <mso:gallery idQ="mso:ShadingColorPicker" showInRibbon="false" visible="true"/>
            <mso:control idQ="mso:TableBordersMenu" visible="true"/>
          </mso:group>
        </mso:tab>
      </mso:tabSet>
    </mso:contextualTabs>
  </mso:ribbon>
</mso:customUI>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StyleProperties xmlns:xsi="http://www.w3.org/2001/XMLSchema-instance" xmlns:xsd="http://www.w3.org/2001/XMLSchema" Name="Small internal margins" Description="Internal margins: Left/Right: 0.04&quot;, Top/Bottom: 0.02&quot;, Maximum size: 30 rows x 15 columns" Type="Table">
  <TableStyle>
    <Cells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ArrayOf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TableCellProps>
          <Frame>
            <MarginTop>1.44</MarginTop>
            <MarginLeft>2.88</MarginLeft>
            <MarginBottom>1.44</MarginBottom>
            <MarginRight>2.88</MarginRight>
          </Frame>
        </TableCellProps>
      </ArrayOfTableCellProps>
    </CellsProps>
  </TableStyle>
  <Sticky>false</Sticky>
</StyleProperties>
</file>

<file path=customXml/item2.xml><?xml version="1.0" encoding="utf-8"?>
<StyleProperties xmlns:xsi="http://www.w3.org/2001/XMLSchema-instance" xmlns:xsd="http://www.w3.org/2001/XMLSchema" Name="Banded rows" Description="Fill: Table Onyx, Borders: 3/4 Onyx Light, Maximum size: 25 rows x 15 columns" Type="Table">
  <TableStyle>
    <Cells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15263976</RGBColor>
              <ColorType>1</ColorType>
              <Brightness>0</Brightness>
              <TintAndShade>0</TintAndShade>
            </Color>
            <Transparency>0</Transparency>
            <Visible>-1</Visible>
            <FillType>1</FillType>
          </Fill>
        </TableCellProps>
      </ArrayOfTableCellProps>
      <ArrayOf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TableCellProps>
          <Borders>
            <CellBorder>
              <ForeColor>
                <SchemeColor>-2</SchemeColor>
                <ObjectThemeColor>-2</ObjectThemeColor>
                <ColorType>-2</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ObjectThemeColor>8</ObjectThemeColor>
                <ColorType>2</ColorType>
                <Brightness>0</Brightness>
                <TintAndShade>0</TintAndShade>
              </ForeColor>
              <BeginArrowheadLength>2</BeginArrowheadLength>
              <BeginArrowheadStyle>1</BeginArrowheadStyle>
              <BeginArrowheadWidth>2</BeginArrowheadWidth>
              <DashStyle>1</DashStyle>
              <EndArrowheadLength>2</EndArrowheadLength>
              <EndArrowheadStyle>1</EndArrowheadStyle>
              <EndArrowheadWidth>2</EndArrowheadWidth>
              <InsetPen>0</InsetPen>
              <Pattern>-2</Pattern>
              <Style>1</Style>
              <Transparency>0</Transparency>
              <Visible>-1</Visible>
              <Weight>0.75</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CellBorder>
              <ForeColor>
                <RGBColor>16777215</RGBColor>
                <ColorType>1</ColorType>
                <Brightness>0</Brightness>
                <TintAndShade>0</TintAndShade>
              </ForeColor>
              <BeginArrowheadLength>-2</BeginArrowheadLength>
              <BeginArrowheadStyle>-2</BeginArrowheadStyle>
              <BeginArrowheadWidth>-2</BeginArrowheadWidth>
              <DashStyle>-2</DashStyle>
              <EndArrowheadLength>-2</EndArrowheadLength>
              <EndArrowheadStyle>-2</EndArrowheadStyle>
              <EndArrowheadWidth>-2</EndArrowheadWidth>
              <InsetPen>-2</InsetPen>
              <Pattern>-2</Pattern>
              <Style>-2</Style>
              <Transparency>-2.147484E+09</Transparency>
              <Visible>0</Visible>
              <Weight>-2.147484E+09</Weight>
            </CellBorder>
          </Borders>
          <Fill>
            <Color>
              <RGBColor>16777215</RGBColor>
              <ColorType>1</ColorType>
              <Brightness>0</Brightness>
              <TintAndShade>0</TintAndShade>
            </Color>
            <Transparency>1</Transparency>
            <Visible>0</Visible>
            <FillType>-2</FillType>
          </Fill>
        </TableCellProps>
      </ArrayOfTableCellProps>
    </CellsProps>
  </TableStyle>
  <Sticky>false</Sticky>
</StyleProperties>
</file>

<file path=customXml/item3.xml><?xml version="1.0" encoding="utf-8"?>
<StyleProperties xmlns:xsi="http://www.w3.org/2001/XMLSchema-instance" xmlns:xsd="http://www.w3.org/2001/XMLSchema" Name="Default internal margins" Description="Internal margins: Left/Right: 0.1&quot;, Top/Bottom: 0.05&quot;, Maximum size: 25 rows x 15 columns" Type="Table">
  <TableStyle>
    <Cells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ArrayOf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TableCellProps>
          <Frame>
            <MarginTop>3.6</MarginTop>
            <MarginLeft>7.2</MarginLeft>
            <MarginBottom>3.6</MarginBottom>
            <MarginRight>7.2</MarginRight>
          </Frame>
        </TableCellProps>
      </ArrayOfTableCellProps>
    </CellsProps>
  </TableStyle>
  <Sticky>false</Sticky>
</StyleProperties>
</file>

<file path=customXml/item4.xml><?xml version="1.0" encoding="utf-8"?>
<StyleProperties xmlns:xsi="http://www.w3.org/2001/XMLSchema-instance" xmlns:xsd="http://www.w3.org/2001/XMLSchema" Name="OW text box without outline" Description="Fill: No, Border: No, Internal margins: 0, Black Arial, Left, Top aligned" Type="Shape">
  <ShapeStyle>
    <Location/>
    <Size/>
    <Fill>
      <Color>
        <RGBColor>16777215</RGBColor>
        <ColorType>1</ColorType>
        <Brightness>0</Brightness>
        <TintAndShade>0</TintAndShade>
      </Color>
      <Transparency>1</Transparency>
      <Visible>0</Visible>
      <FillType>-2</FillType>
    </Fill>
    <AutoShapeType>1</AutoShapeType>
    <BlackWhiteMode>1</BlackWhiteMode>
    <AutoFit>msoAutoSizeShapeToFitText</AutoFit>
    <TextFrame>
      <MarginTop>0</MarginTop>
      <MarginLeft>0</MarginLeft>
      <MarginBottom>0</MarginBottom>
      <MarginRight>0</MarginRight>
    </TextFrame>
    <TextFrame2>
      <WordWrap>-1</WordWrap>
      <AutoSize>1</AutoSize>
      <HorizontalAnchor>1</HorizontalAnchor>
      <VerticalAnchor>1</VerticalAnchor>
      <TextDirection>1</TextDirection>
    </TextFrame2>
    <LineStyle>
      <DashStyle>-2</DashStyle>
      <Transparency>-2.147484E+09</Transparency>
      <Weight>-2.147484E+09</Weight>
      <Color>
        <RGBColor>16777215</RGBColor>
      </Color>
      <Visible>0</Visible>
      <Style>-2</Style>
      <LinePattern>-2</LinePattern>
    </LineStyle>
  </ShapeStyle>
  <TextStyle>
    <Font>
      <Shadowed/>
      <Color>
        <SchemeColor>2</SchemeColor>
        <ObjectThemeColor>13</ObjectThemeColor>
        <ColorType>2</ColorType>
        <Brightness>0</Brightness>
        <TintAndShade>0</TintAndShade>
      </Color>
      <FontName>+mn-lt</FontName>
      <FontNameFarEast>+mn-ea</FontNameFarEast>
      <AllCaps>0</AllCaps>
      <Spacing>0</Spacing>
      <Kerning>12</Kerning>
      <FarEastfontType>Normal</FarEastfontType>
      <LatinFontType>Normal</LatinFontType>
    </Font>
    <ParagraphFormat>
      <Alignment>1</Alignment>
      <LineRuleAfter>0</LineRuleAfter>
      <LineRuleBefore>0</LineRuleBefore>
      <LineRuleWithin>-1</LineRuleWithin>
      <FirstLineIndent>0</FirstLineIndent>
      <LeftIndent>0</LeftIndent>
      <HangingPunctuation>-1</HangingPunctuation>
      <SpaceAfter>0</SpaceAfter>
      <SpaceBefore>0</SpaceBefore>
      <SpaceWithin>1</SpaceWithin>
    </ParagraphFormat>
  </TextStyle>
  <Sticky>false</Sticky>
</StyleProperties>
</file>

<file path=customXml/item5.xml><?xml version="1.0" encoding="utf-8"?>
<StyleProperties xmlns:xsi="http://www.w3.org/2001/XMLSchema-instance" xmlns:xsd="http://www.w3.org/2001/XMLSchema" Name="OW shape with outline" Description="Fill: White, Border: 3/4 Onyx, Internal margins: 0.08&quot;, Black Arial, Centered, Middle aligned" Type="Shape">
  <ShapeStyle>
    <Location/>
    <Size/>
    <Fill>
      <Color>
        <SchemeColor>1</SchemeColor>
        <ObjectThemeColor>14</ObjectThemeColor>
        <ColorType>2</ColorType>
        <Brightness>0</Brightness>
        <TintAndShade>0</TintAndShade>
      </Color>
      <Transparency>0</Transparency>
      <Visible>-1</Visible>
      <FillType>1</FillType>
    </Fill>
    <BlackWhiteMode>2</BlackWhiteMode>
    <TextFrame>
      <MarginTop>5.76</MarginTop>
      <MarginLeft>5.76</MarginLeft>
      <MarginBottom>5.76</MarginBottom>
      <MarginRight>5.76</MarginRight>
    </TextFrame>
    <TextFrame2>
      <WordWrap>-1</WordWrap>
      <HorizontalAnchor>1</HorizontalAnchor>
      <VerticalAnchor>3</VerticalAnchor>
      <TextDirection>1</TextDirection>
    </TextFrame2>
    <LineStyle>
      <DashStyle>1</DashStyle>
      <Transparency>0</Transparency>
      <Weight>0.75</Weight>
      <Color>
        <ObjectThemeColor>7</ObjectThemeColor>
        <ColorType>2</ColorType>
        <Brightness>0</Brightness>
        <TintAndShade>0</TintAndShade>
      </Color>
      <Visible>-1</Visible>
      <Style>1</Style>
      <LinePattern>-2</LinePattern>
    </LineStyle>
  </ShapeStyle>
  <TextStyle>
    <Font>
      <Shadowed/>
      <Color>
        <SchemeColor>2</SchemeColor>
        <ObjectThemeColor>13</ObjectThemeColor>
        <ColorType>2</ColorType>
        <Brightness>0</Brightness>
        <TintAndShade>0</TintAndShade>
      </Color>
      <FontName>Arial</FontName>
      <FontNameFarEast>+mn-ea</FontNameFarEast>
      <AllCaps>0</AllCaps>
      <Spacing>0</Spacing>
      <Kerning>12</Kerning>
      <FarEastfontType>Normal</FarEastfontType>
      <LatinFontType>Normal</LatinFontType>
    </Font>
    <ParagraphFormat>
      <Alignment>2</Alignment>
      <LineRuleAfter>0</LineRuleAfter>
      <LineRuleBefore>0</LineRuleBefore>
      <LineRuleWithin>-1</LineRuleWithin>
      <FirstLineIndent>0</FirstLineIndent>
      <LeftIndent>0</LeftIndent>
      <HangingPunctuation>-1</HangingPunctuation>
      <SpaceAfter>0</SpaceAfter>
      <SpaceBefore>0</SpaceBefore>
      <SpaceWithin>1</SpaceWithin>
    </ParagraphFormat>
  </TextStyle>
  <Sticky>false</Sticky>
</StyleProperties>
</file>

<file path=customXml/item6.xml><?xml version="1.0" encoding="utf-8"?>
<StyleProperties xmlns:xsi="http://www.w3.org/2001/XMLSchema-instance" xmlns:xsd="http://www.w3.org/2001/XMLSchema" Name="Ghost" Description="" Type="Shape">
  <ShapeStyle>
    <Location>
      <Left>36</Left>
      <Top>8.64</Top>
    </Location>
    <Size/>
    <Fill>
      <Color>
        <SchemeColor>1</SchemeColor>
        <ObjectThemeColor>14</ObjectThemeColor>
        <ColorType>2</ColorType>
        <Brightness>0</Brightness>
        <TintAndShade>0</TintAndShade>
      </Color>
      <Transparency>0</Transparency>
      <Visible>0</Visible>
      <FillType>1</FillType>
    </Fill>
    <AutoShapeType>1</AutoShapeType>
    <LockAspectRatio>0</LockAspectRatio>
    <BlackWhiteMode>1</BlackWhiteMode>
    <AutoFit>msoAutoSizeShapeToFitText</AutoFit>
    <TextFrame>
      <MarginTop>0</MarginTop>
      <MarginLeft>0</MarginLeft>
      <MarginBottom>0</MarginBottom>
      <MarginRight>0</MarginRight>
    </TextFrame>
    <TextFrame2>
      <WordWrap>0</WordWrap>
      <AutoSize>1</AutoSize>
      <HorizontalAnchor>1</HorizontalAnchor>
      <VerticalAnchor>4</VerticalAnchor>
      <TextDirection>1</TextDirection>
    </TextFrame2>
    <LineStyle>
      <DashStyle>1</DashStyle>
      <Transparency>0</Transparency>
      <Weight>0.75</Weight>
      <Color>
        <ObjectThemeColor>7</ObjectThemeColor>
        <ColorType>2</ColorType>
        <Brightness>0</Brightness>
        <TintAndShade>0</TintAndShade>
      </Color>
      <Visible>0</Visible>
      <Style>1</Style>
      <LinePattern>-2</LinePattern>
    </LineStyle>
  </ShapeStyle>
  <TextStyle>
    <Font>
      <Shadowed/>
      <Color>
        <ObjectThemeColor>8</ObjectThemeColor>
        <ColorType>2</ColorType>
        <Brightness>0</Brightness>
        <TintAndShade>0</TintAndShade>
      </Color>
      <FontName>+mn-lt</FontName>
      <FontNameFarEast>+mn-ea</FontNameFarEast>
      <FontSize>12</FontSize>
      <Bold>0</Bold>
      <Italic>0</Italic>
      <AllCaps>0</AllCaps>
      <Underline>
        <UnderlineStyle>0</UnderlineStyle>
        <Color>
          <SchemeColor>-2</SchemeColor>
          <ObjectThemeColor>-2</ObjectThemeColor>
          <ColorType>-2</ColorType>
          <Brightness>-2.147484E+09</Brightness>
          <TintAndShade>-2.147484E+09</TintAndShade>
        </Color>
      </Underline>
      <Spacing>0</Spacing>
      <Kerning>12</Kerning>
      <FarEastfontType>Normal</FarEastfontType>
      <LatinFontType>Normal</LatinFontType>
    </Font>
    <ParagraphFormat>
      <Alignment>1</Alignment>
      <LineRuleAfter>0</LineRuleAfter>
      <LineRuleBefore>0</LineRuleBefore>
      <LineRuleWithin>-1</LineRuleWithin>
      <FirstLineIndent>0</FirstLineIndent>
      <LeftIndent>0</LeftIndent>
      <HangingPunctuation>-1</HangingPunctuation>
      <SpaceAfter>0</SpaceAfter>
      <SpaceBefore>0</SpaceBefore>
      <SpaceWithin>1</SpaceWithin>
      <TabStops/>
    </ParagraphFormat>
  </TextStyle>
  <Sticky>false</Sticky>
</StyleProperties>
</file>

<file path=customXml/itemProps1.xml><?xml version="1.0" encoding="utf-8"?>
<ds:datastoreItem xmlns:ds="http://schemas.openxmlformats.org/officeDocument/2006/customXml" ds:itemID="{EC3FC3FD-7402-43FA-A087-189991168161}">
  <ds:schemaRefs>
    <ds:schemaRef ds:uri="http://www.w3.org/2001/XMLSchema"/>
  </ds:schemaRefs>
</ds:datastoreItem>
</file>

<file path=customXml/itemProps2.xml><?xml version="1.0" encoding="utf-8"?>
<ds:datastoreItem xmlns:ds="http://schemas.openxmlformats.org/officeDocument/2006/customXml" ds:itemID="{EB6C5D7D-2426-44F3-97B9-92594319DF70}">
  <ds:schemaRefs>
    <ds:schemaRef ds:uri="http://www.w3.org/2001/XMLSchema"/>
  </ds:schemaRefs>
</ds:datastoreItem>
</file>

<file path=customXml/itemProps3.xml><?xml version="1.0" encoding="utf-8"?>
<ds:datastoreItem xmlns:ds="http://schemas.openxmlformats.org/officeDocument/2006/customXml" ds:itemID="{510912DC-1179-480F-93F2-62CB92A2E685}">
  <ds:schemaRefs>
    <ds:schemaRef ds:uri="http://www.w3.org/2001/XMLSchema"/>
  </ds:schemaRefs>
</ds:datastoreItem>
</file>

<file path=customXml/itemProps4.xml><?xml version="1.0" encoding="utf-8"?>
<ds:datastoreItem xmlns:ds="http://schemas.openxmlformats.org/officeDocument/2006/customXml" ds:itemID="{DF8EDFBD-FE51-4FDB-8871-39C1F52F6B17}">
  <ds:schemaRefs>
    <ds:schemaRef ds:uri="http://www.w3.org/2001/XMLSchema"/>
  </ds:schemaRefs>
</ds:datastoreItem>
</file>

<file path=customXml/itemProps5.xml><?xml version="1.0" encoding="utf-8"?>
<ds:datastoreItem xmlns:ds="http://schemas.openxmlformats.org/officeDocument/2006/customXml" ds:itemID="{97B3659F-BDAC-4BB4-AAA5-B2EB30C6F0EB}">
  <ds:schemaRefs>
    <ds:schemaRef ds:uri="http://www.w3.org/2001/XMLSchema"/>
  </ds:schemaRefs>
</ds:datastoreItem>
</file>

<file path=customXml/itemProps6.xml><?xml version="1.0" encoding="utf-8"?>
<ds:datastoreItem xmlns:ds="http://schemas.openxmlformats.org/officeDocument/2006/customXml" ds:itemID="{24062862-D819-4629-A78B-28746F56C6A6}">
  <ds:schemaRef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TotalTime>15442</TotalTime>
  <Words>795</Words>
  <Application>Microsoft Office PowerPoint</Application>
  <PresentationFormat>Custom</PresentationFormat>
  <Paragraphs>111</Paragraphs>
  <Slides>19</Slides>
  <Notes>1</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19</vt:i4>
      </vt:variant>
    </vt:vector>
  </HeadingPairs>
  <TitlesOfParts>
    <vt:vector size="27" baseType="lpstr">
      <vt:lpstr>1_blank</vt:lpstr>
      <vt:lpstr>2_blank</vt:lpstr>
      <vt:lpstr>3_blank</vt:lpstr>
      <vt:lpstr>27_blank</vt:lpstr>
      <vt:lpstr>20_blank</vt:lpstr>
      <vt:lpstr>18_blank</vt:lpstr>
      <vt:lpstr>21_blank</vt:lpstr>
      <vt:lpstr>think-cell Slide</vt:lpstr>
      <vt:lpstr>PowerPoint Presentation</vt:lpstr>
      <vt:lpstr>What’s at stake?</vt:lpstr>
      <vt:lpstr>Agenda</vt:lpstr>
      <vt:lpstr>PowerPoint Presentation</vt:lpstr>
      <vt:lpstr>Economic Policy Options</vt:lpstr>
      <vt:lpstr>Net Energy Metering (NEM): The Initial Prescription</vt:lpstr>
      <vt:lpstr>NEM as it has Existed Doesn’t Work</vt:lpstr>
      <vt:lpstr>Trends in NEM</vt:lpstr>
      <vt:lpstr>PowerPoint Presentation</vt:lpstr>
      <vt:lpstr>Preferred Model Electricity Journal March 2017</vt:lpstr>
      <vt:lpstr>Preferred Model </vt:lpstr>
      <vt:lpstr>PowerPoint Presentation</vt:lpstr>
      <vt:lpstr>NYPSC Reforming the Energy Vison (REV)</vt:lpstr>
      <vt:lpstr>NYPSC – March 9, 2017</vt:lpstr>
      <vt:lpstr>Components of the Value Stack</vt:lpstr>
      <vt:lpstr>Value of Distributed Energy Resources (VDER) Working Groups</vt:lpstr>
      <vt:lpstr>PowerPoint Presentation</vt:lpstr>
      <vt:lpstr>PowerPoint Presentation</vt:lpstr>
      <vt:lpstr>PowerPoint Presentation</vt:lpstr>
    </vt:vector>
  </TitlesOfParts>
  <Company>Oliver Wyman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Marquez, Rafael</dc:creator>
  <cp:keywords>TemplateVersion: OW.Blank.20160601.2; Update Pack: 2016/06/01</cp:keywords>
  <cp:lastModifiedBy>Strunk, Kurt</cp:lastModifiedBy>
  <cp:revision>645</cp:revision>
  <cp:lastPrinted>2017-04-12T20:03:29Z</cp:lastPrinted>
  <dcterms:created xsi:type="dcterms:W3CDTF">2017-02-09T05:43:51Z</dcterms:created>
  <dcterms:modified xsi:type="dcterms:W3CDTF">2017-09-22T20:26:50Z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Version">
    <vt:lpwstr>2016/06/01</vt:lpwstr>
  </property>
  <property fmtid="{D5CDD505-2E9C-101B-9397-08002B2CF9AE}" pid="3" name="LogoName">
    <vt:lpwstr>Oliver Wyman</vt:lpwstr>
  </property>
  <property fmtid="{D5CDD505-2E9C-101B-9397-08002B2CF9AE}" pid="4" name="DocumentMSOLanguageID">
    <vt:lpwstr>msoLanguageIDEnglishUK</vt:lpwstr>
  </property>
</Properties>
</file>